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7" d="100"/>
          <a:sy n="87" d="100"/>
        </p:scale>
        <p:origin x="60"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9E1320-2556-4B30-8723-570F9879B2BB}" type="datetimeFigureOut">
              <a:rPr lang="en-GB" smtClean="0"/>
              <a:t>16/07/2020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E2C9FC-1D7B-49B0-91DB-E663DF35D4B1}" type="slidenum">
              <a:rPr lang="en-GB" smtClean="0"/>
              <a:t>‹#›</a:t>
            </a:fld>
            <a:endParaRPr lang="en-GB"/>
          </a:p>
        </p:txBody>
      </p:sp>
    </p:spTree>
    <p:extLst>
      <p:ext uri="{BB962C8B-B14F-4D97-AF65-F5344CB8AC3E}">
        <p14:creationId xmlns:p14="http://schemas.microsoft.com/office/powerpoint/2010/main" val="3868190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4C32E-F97B-4123-B739-ED65F13127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31962E1-0371-478D-89FF-864557B64E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0B7E001-BDCB-4A4D-A4ED-E93E81BF5F72}"/>
              </a:ext>
            </a:extLst>
          </p:cNvPr>
          <p:cNvSpPr>
            <a:spLocks noGrp="1"/>
          </p:cNvSpPr>
          <p:nvPr>
            <p:ph type="dt" sz="half" idx="10"/>
          </p:nvPr>
        </p:nvSpPr>
        <p:spPr/>
        <p:txBody>
          <a:bodyPr/>
          <a:lstStyle/>
          <a:p>
            <a:fld id="{A09EE53E-BA18-485D-87FA-CA6B93F52448}" type="datetime1">
              <a:rPr lang="en-GB" smtClean="0"/>
              <a:t>16/07/2020</a:t>
            </a:fld>
            <a:endParaRPr lang="en-GB"/>
          </a:p>
        </p:txBody>
      </p:sp>
      <p:sp>
        <p:nvSpPr>
          <p:cNvPr id="5" name="Footer Placeholder 4">
            <a:extLst>
              <a:ext uri="{FF2B5EF4-FFF2-40B4-BE49-F238E27FC236}">
                <a16:creationId xmlns:a16="http://schemas.microsoft.com/office/drawing/2014/main" id="{0DF599F6-42BE-4099-9DC7-42EE02C1E5B1}"/>
              </a:ext>
            </a:extLst>
          </p:cNvPr>
          <p:cNvSpPr>
            <a:spLocks noGrp="1"/>
          </p:cNvSpPr>
          <p:nvPr>
            <p:ph type="ftr" sz="quarter" idx="11"/>
          </p:nvPr>
        </p:nvSpPr>
        <p:spPr/>
        <p:txBody>
          <a:bodyPr/>
          <a:lstStyle/>
          <a:p>
            <a:r>
              <a:rPr lang="en-GB"/>
              <a:t>St Patricks, Elland 2020</a:t>
            </a:r>
          </a:p>
        </p:txBody>
      </p:sp>
      <p:sp>
        <p:nvSpPr>
          <p:cNvPr id="6" name="Slide Number Placeholder 5">
            <a:extLst>
              <a:ext uri="{FF2B5EF4-FFF2-40B4-BE49-F238E27FC236}">
                <a16:creationId xmlns:a16="http://schemas.microsoft.com/office/drawing/2014/main" id="{9F658619-96ED-45B1-8A05-016526B32C4E}"/>
              </a:ext>
            </a:extLst>
          </p:cNvPr>
          <p:cNvSpPr>
            <a:spLocks noGrp="1"/>
          </p:cNvSpPr>
          <p:nvPr>
            <p:ph type="sldNum" sz="quarter" idx="12"/>
          </p:nvPr>
        </p:nvSpPr>
        <p:spPr/>
        <p:txBody>
          <a:bodyPr/>
          <a:lstStyle/>
          <a:p>
            <a:fld id="{288FF80A-29D2-421B-A014-004DDAEE02A7}" type="slidenum">
              <a:rPr lang="en-GB" smtClean="0"/>
              <a:t>‹#›</a:t>
            </a:fld>
            <a:endParaRPr lang="en-GB"/>
          </a:p>
        </p:txBody>
      </p:sp>
    </p:spTree>
    <p:extLst>
      <p:ext uri="{BB962C8B-B14F-4D97-AF65-F5344CB8AC3E}">
        <p14:creationId xmlns:p14="http://schemas.microsoft.com/office/powerpoint/2010/main" val="2409391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1FCF3-18AE-441F-9C5D-7E0D5DAB266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A399AAF-CA3C-40CA-8273-4A0BF1BA9F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35E3378-80A7-4544-A2B7-44A1EE8C4276}"/>
              </a:ext>
            </a:extLst>
          </p:cNvPr>
          <p:cNvSpPr>
            <a:spLocks noGrp="1"/>
          </p:cNvSpPr>
          <p:nvPr>
            <p:ph type="dt" sz="half" idx="10"/>
          </p:nvPr>
        </p:nvSpPr>
        <p:spPr/>
        <p:txBody>
          <a:bodyPr/>
          <a:lstStyle/>
          <a:p>
            <a:fld id="{D5DF3CCD-A8F4-4657-9149-D339ACF88155}" type="datetime1">
              <a:rPr lang="en-GB" smtClean="0"/>
              <a:t>16/07/2020</a:t>
            </a:fld>
            <a:endParaRPr lang="en-GB"/>
          </a:p>
        </p:txBody>
      </p:sp>
      <p:sp>
        <p:nvSpPr>
          <p:cNvPr id="5" name="Footer Placeholder 4">
            <a:extLst>
              <a:ext uri="{FF2B5EF4-FFF2-40B4-BE49-F238E27FC236}">
                <a16:creationId xmlns:a16="http://schemas.microsoft.com/office/drawing/2014/main" id="{37DBA9A1-6899-4348-A9C7-F9CAEE3832F0}"/>
              </a:ext>
            </a:extLst>
          </p:cNvPr>
          <p:cNvSpPr>
            <a:spLocks noGrp="1"/>
          </p:cNvSpPr>
          <p:nvPr>
            <p:ph type="ftr" sz="quarter" idx="11"/>
          </p:nvPr>
        </p:nvSpPr>
        <p:spPr/>
        <p:txBody>
          <a:bodyPr/>
          <a:lstStyle/>
          <a:p>
            <a:r>
              <a:rPr lang="en-GB"/>
              <a:t>St Patricks, Elland 2020</a:t>
            </a:r>
          </a:p>
        </p:txBody>
      </p:sp>
      <p:sp>
        <p:nvSpPr>
          <p:cNvPr id="6" name="Slide Number Placeholder 5">
            <a:extLst>
              <a:ext uri="{FF2B5EF4-FFF2-40B4-BE49-F238E27FC236}">
                <a16:creationId xmlns:a16="http://schemas.microsoft.com/office/drawing/2014/main" id="{EEE8EA01-F491-4651-98F1-3B0E59B96602}"/>
              </a:ext>
            </a:extLst>
          </p:cNvPr>
          <p:cNvSpPr>
            <a:spLocks noGrp="1"/>
          </p:cNvSpPr>
          <p:nvPr>
            <p:ph type="sldNum" sz="quarter" idx="12"/>
          </p:nvPr>
        </p:nvSpPr>
        <p:spPr/>
        <p:txBody>
          <a:bodyPr/>
          <a:lstStyle/>
          <a:p>
            <a:fld id="{288FF80A-29D2-421B-A014-004DDAEE02A7}" type="slidenum">
              <a:rPr lang="en-GB" smtClean="0"/>
              <a:t>‹#›</a:t>
            </a:fld>
            <a:endParaRPr lang="en-GB"/>
          </a:p>
        </p:txBody>
      </p:sp>
    </p:spTree>
    <p:extLst>
      <p:ext uri="{BB962C8B-B14F-4D97-AF65-F5344CB8AC3E}">
        <p14:creationId xmlns:p14="http://schemas.microsoft.com/office/powerpoint/2010/main" val="1581679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B9F922-1C2D-44F5-AF36-E41D6ADEDF4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D6891F7-3F87-4AB3-9ABD-311915A14CB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6BCE3D-85A0-4297-9B26-B72800084814}"/>
              </a:ext>
            </a:extLst>
          </p:cNvPr>
          <p:cNvSpPr>
            <a:spLocks noGrp="1"/>
          </p:cNvSpPr>
          <p:nvPr>
            <p:ph type="dt" sz="half" idx="10"/>
          </p:nvPr>
        </p:nvSpPr>
        <p:spPr/>
        <p:txBody>
          <a:bodyPr/>
          <a:lstStyle/>
          <a:p>
            <a:fld id="{A636653F-958F-4C8A-A55D-70443F760479}" type="datetime1">
              <a:rPr lang="en-GB" smtClean="0"/>
              <a:t>16/07/2020</a:t>
            </a:fld>
            <a:endParaRPr lang="en-GB"/>
          </a:p>
        </p:txBody>
      </p:sp>
      <p:sp>
        <p:nvSpPr>
          <p:cNvPr id="5" name="Footer Placeholder 4">
            <a:extLst>
              <a:ext uri="{FF2B5EF4-FFF2-40B4-BE49-F238E27FC236}">
                <a16:creationId xmlns:a16="http://schemas.microsoft.com/office/drawing/2014/main" id="{D8520F4C-9F22-4CFF-98A8-A9269A519ED8}"/>
              </a:ext>
            </a:extLst>
          </p:cNvPr>
          <p:cNvSpPr>
            <a:spLocks noGrp="1"/>
          </p:cNvSpPr>
          <p:nvPr>
            <p:ph type="ftr" sz="quarter" idx="11"/>
          </p:nvPr>
        </p:nvSpPr>
        <p:spPr/>
        <p:txBody>
          <a:bodyPr/>
          <a:lstStyle/>
          <a:p>
            <a:r>
              <a:rPr lang="en-GB"/>
              <a:t>St Patricks, Elland 2020</a:t>
            </a:r>
          </a:p>
        </p:txBody>
      </p:sp>
      <p:sp>
        <p:nvSpPr>
          <p:cNvPr id="6" name="Slide Number Placeholder 5">
            <a:extLst>
              <a:ext uri="{FF2B5EF4-FFF2-40B4-BE49-F238E27FC236}">
                <a16:creationId xmlns:a16="http://schemas.microsoft.com/office/drawing/2014/main" id="{61766F9E-E5B9-4C92-A2D8-A35C11C488CA}"/>
              </a:ext>
            </a:extLst>
          </p:cNvPr>
          <p:cNvSpPr>
            <a:spLocks noGrp="1"/>
          </p:cNvSpPr>
          <p:nvPr>
            <p:ph type="sldNum" sz="quarter" idx="12"/>
          </p:nvPr>
        </p:nvSpPr>
        <p:spPr/>
        <p:txBody>
          <a:bodyPr/>
          <a:lstStyle/>
          <a:p>
            <a:fld id="{288FF80A-29D2-421B-A014-004DDAEE02A7}" type="slidenum">
              <a:rPr lang="en-GB" smtClean="0"/>
              <a:t>‹#›</a:t>
            </a:fld>
            <a:endParaRPr lang="en-GB"/>
          </a:p>
        </p:txBody>
      </p:sp>
    </p:spTree>
    <p:extLst>
      <p:ext uri="{BB962C8B-B14F-4D97-AF65-F5344CB8AC3E}">
        <p14:creationId xmlns:p14="http://schemas.microsoft.com/office/powerpoint/2010/main" val="13635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2F1A4-B73A-4EDF-A6BE-734947576F6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B61803E-3CD0-4653-8E3D-F78580D418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A51C52B-1C4E-4210-A428-BA669D3B7618}"/>
              </a:ext>
            </a:extLst>
          </p:cNvPr>
          <p:cNvSpPr>
            <a:spLocks noGrp="1"/>
          </p:cNvSpPr>
          <p:nvPr>
            <p:ph type="dt" sz="half" idx="10"/>
          </p:nvPr>
        </p:nvSpPr>
        <p:spPr/>
        <p:txBody>
          <a:bodyPr/>
          <a:lstStyle/>
          <a:p>
            <a:fld id="{D5FD6417-8F1E-42FF-9DBD-F7B4EC2ECC93}" type="datetime1">
              <a:rPr lang="en-GB" smtClean="0"/>
              <a:t>16/07/2020</a:t>
            </a:fld>
            <a:endParaRPr lang="en-GB"/>
          </a:p>
        </p:txBody>
      </p:sp>
      <p:sp>
        <p:nvSpPr>
          <p:cNvPr id="5" name="Footer Placeholder 4">
            <a:extLst>
              <a:ext uri="{FF2B5EF4-FFF2-40B4-BE49-F238E27FC236}">
                <a16:creationId xmlns:a16="http://schemas.microsoft.com/office/drawing/2014/main" id="{CC5C8A9A-48A1-4D10-8E49-9C982D6D9442}"/>
              </a:ext>
            </a:extLst>
          </p:cNvPr>
          <p:cNvSpPr>
            <a:spLocks noGrp="1"/>
          </p:cNvSpPr>
          <p:nvPr>
            <p:ph type="ftr" sz="quarter" idx="11"/>
          </p:nvPr>
        </p:nvSpPr>
        <p:spPr/>
        <p:txBody>
          <a:bodyPr/>
          <a:lstStyle/>
          <a:p>
            <a:r>
              <a:rPr lang="en-GB"/>
              <a:t>St Patricks, Elland 2020</a:t>
            </a:r>
          </a:p>
        </p:txBody>
      </p:sp>
      <p:sp>
        <p:nvSpPr>
          <p:cNvPr id="6" name="Slide Number Placeholder 5">
            <a:extLst>
              <a:ext uri="{FF2B5EF4-FFF2-40B4-BE49-F238E27FC236}">
                <a16:creationId xmlns:a16="http://schemas.microsoft.com/office/drawing/2014/main" id="{6D09E2A5-2BA1-4C57-883D-BE55499D8CB5}"/>
              </a:ext>
            </a:extLst>
          </p:cNvPr>
          <p:cNvSpPr>
            <a:spLocks noGrp="1"/>
          </p:cNvSpPr>
          <p:nvPr>
            <p:ph type="sldNum" sz="quarter" idx="12"/>
          </p:nvPr>
        </p:nvSpPr>
        <p:spPr/>
        <p:txBody>
          <a:bodyPr/>
          <a:lstStyle/>
          <a:p>
            <a:fld id="{288FF80A-29D2-421B-A014-004DDAEE02A7}" type="slidenum">
              <a:rPr lang="en-GB" smtClean="0"/>
              <a:t>‹#›</a:t>
            </a:fld>
            <a:endParaRPr lang="en-GB"/>
          </a:p>
        </p:txBody>
      </p:sp>
    </p:spTree>
    <p:extLst>
      <p:ext uri="{BB962C8B-B14F-4D97-AF65-F5344CB8AC3E}">
        <p14:creationId xmlns:p14="http://schemas.microsoft.com/office/powerpoint/2010/main" val="3916976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C929B-E276-4EBF-A72C-4621F6A558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EF38D43-E389-4651-8660-09EA251FD1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9E7AD1-EB2C-4F00-919C-D624DE8B7487}"/>
              </a:ext>
            </a:extLst>
          </p:cNvPr>
          <p:cNvSpPr>
            <a:spLocks noGrp="1"/>
          </p:cNvSpPr>
          <p:nvPr>
            <p:ph type="dt" sz="half" idx="10"/>
          </p:nvPr>
        </p:nvSpPr>
        <p:spPr/>
        <p:txBody>
          <a:bodyPr/>
          <a:lstStyle/>
          <a:p>
            <a:fld id="{BC903B3C-AA5E-4EFC-92CE-291C23D6A9D5}" type="datetime1">
              <a:rPr lang="en-GB" smtClean="0"/>
              <a:t>16/07/2020</a:t>
            </a:fld>
            <a:endParaRPr lang="en-GB"/>
          </a:p>
        </p:txBody>
      </p:sp>
      <p:sp>
        <p:nvSpPr>
          <p:cNvPr id="5" name="Footer Placeholder 4">
            <a:extLst>
              <a:ext uri="{FF2B5EF4-FFF2-40B4-BE49-F238E27FC236}">
                <a16:creationId xmlns:a16="http://schemas.microsoft.com/office/drawing/2014/main" id="{CDE00032-FC25-4C12-8088-63226ABF0529}"/>
              </a:ext>
            </a:extLst>
          </p:cNvPr>
          <p:cNvSpPr>
            <a:spLocks noGrp="1"/>
          </p:cNvSpPr>
          <p:nvPr>
            <p:ph type="ftr" sz="quarter" idx="11"/>
          </p:nvPr>
        </p:nvSpPr>
        <p:spPr/>
        <p:txBody>
          <a:bodyPr/>
          <a:lstStyle/>
          <a:p>
            <a:r>
              <a:rPr lang="en-GB"/>
              <a:t>St Patricks, Elland 2020</a:t>
            </a:r>
          </a:p>
        </p:txBody>
      </p:sp>
      <p:sp>
        <p:nvSpPr>
          <p:cNvPr id="6" name="Slide Number Placeholder 5">
            <a:extLst>
              <a:ext uri="{FF2B5EF4-FFF2-40B4-BE49-F238E27FC236}">
                <a16:creationId xmlns:a16="http://schemas.microsoft.com/office/drawing/2014/main" id="{C0334A1A-C828-4E24-8A1F-1B10FD6C7574}"/>
              </a:ext>
            </a:extLst>
          </p:cNvPr>
          <p:cNvSpPr>
            <a:spLocks noGrp="1"/>
          </p:cNvSpPr>
          <p:nvPr>
            <p:ph type="sldNum" sz="quarter" idx="12"/>
          </p:nvPr>
        </p:nvSpPr>
        <p:spPr/>
        <p:txBody>
          <a:bodyPr/>
          <a:lstStyle/>
          <a:p>
            <a:fld id="{288FF80A-29D2-421B-A014-004DDAEE02A7}" type="slidenum">
              <a:rPr lang="en-GB" smtClean="0"/>
              <a:t>‹#›</a:t>
            </a:fld>
            <a:endParaRPr lang="en-GB"/>
          </a:p>
        </p:txBody>
      </p:sp>
    </p:spTree>
    <p:extLst>
      <p:ext uri="{BB962C8B-B14F-4D97-AF65-F5344CB8AC3E}">
        <p14:creationId xmlns:p14="http://schemas.microsoft.com/office/powerpoint/2010/main" val="56524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1E652-7DC6-4398-8E01-41F3E4274A3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CD08C9F-C198-41A5-95D5-A3DDD40777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5EFE7D8-89C1-43CA-9F9E-2422D0C6D89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D4FB980-E147-4642-915C-92EEC06D75A9}"/>
              </a:ext>
            </a:extLst>
          </p:cNvPr>
          <p:cNvSpPr>
            <a:spLocks noGrp="1"/>
          </p:cNvSpPr>
          <p:nvPr>
            <p:ph type="dt" sz="half" idx="10"/>
          </p:nvPr>
        </p:nvSpPr>
        <p:spPr/>
        <p:txBody>
          <a:bodyPr/>
          <a:lstStyle/>
          <a:p>
            <a:fld id="{C6E66CD3-A6C7-498E-AE5A-8E93138E0CF6}" type="datetime1">
              <a:rPr lang="en-GB" smtClean="0"/>
              <a:t>16/07/2020</a:t>
            </a:fld>
            <a:endParaRPr lang="en-GB"/>
          </a:p>
        </p:txBody>
      </p:sp>
      <p:sp>
        <p:nvSpPr>
          <p:cNvPr id="6" name="Footer Placeholder 5">
            <a:extLst>
              <a:ext uri="{FF2B5EF4-FFF2-40B4-BE49-F238E27FC236}">
                <a16:creationId xmlns:a16="http://schemas.microsoft.com/office/drawing/2014/main" id="{5C92DF76-DB8A-4FF5-B84D-9EF0056BC5EC}"/>
              </a:ext>
            </a:extLst>
          </p:cNvPr>
          <p:cNvSpPr>
            <a:spLocks noGrp="1"/>
          </p:cNvSpPr>
          <p:nvPr>
            <p:ph type="ftr" sz="quarter" idx="11"/>
          </p:nvPr>
        </p:nvSpPr>
        <p:spPr/>
        <p:txBody>
          <a:bodyPr/>
          <a:lstStyle/>
          <a:p>
            <a:r>
              <a:rPr lang="en-GB"/>
              <a:t>St Patricks, Elland 2020</a:t>
            </a:r>
          </a:p>
        </p:txBody>
      </p:sp>
      <p:sp>
        <p:nvSpPr>
          <p:cNvPr id="7" name="Slide Number Placeholder 6">
            <a:extLst>
              <a:ext uri="{FF2B5EF4-FFF2-40B4-BE49-F238E27FC236}">
                <a16:creationId xmlns:a16="http://schemas.microsoft.com/office/drawing/2014/main" id="{F1C80F8B-2334-485C-B8F9-B341C61FF971}"/>
              </a:ext>
            </a:extLst>
          </p:cNvPr>
          <p:cNvSpPr>
            <a:spLocks noGrp="1"/>
          </p:cNvSpPr>
          <p:nvPr>
            <p:ph type="sldNum" sz="quarter" idx="12"/>
          </p:nvPr>
        </p:nvSpPr>
        <p:spPr/>
        <p:txBody>
          <a:bodyPr/>
          <a:lstStyle/>
          <a:p>
            <a:fld id="{288FF80A-29D2-421B-A014-004DDAEE02A7}" type="slidenum">
              <a:rPr lang="en-GB" smtClean="0"/>
              <a:t>‹#›</a:t>
            </a:fld>
            <a:endParaRPr lang="en-GB"/>
          </a:p>
        </p:txBody>
      </p:sp>
    </p:spTree>
    <p:extLst>
      <p:ext uri="{BB962C8B-B14F-4D97-AF65-F5344CB8AC3E}">
        <p14:creationId xmlns:p14="http://schemas.microsoft.com/office/powerpoint/2010/main" val="659422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BE553-3ED7-4A3B-BCE9-67AD1D45AF0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E721031-16B6-4832-90C5-73C2C0DB56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A673A1-7E09-4699-B18A-DE4DB374BD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383EA24-8218-4B8B-96DB-75A1082534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AFD90EA-0F1C-4DF5-A939-FDAD82F454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A068427-1A31-47F6-83C1-2B771A9DD301}"/>
              </a:ext>
            </a:extLst>
          </p:cNvPr>
          <p:cNvSpPr>
            <a:spLocks noGrp="1"/>
          </p:cNvSpPr>
          <p:nvPr>
            <p:ph type="dt" sz="half" idx="10"/>
          </p:nvPr>
        </p:nvSpPr>
        <p:spPr/>
        <p:txBody>
          <a:bodyPr/>
          <a:lstStyle/>
          <a:p>
            <a:fld id="{A51AE5D4-E48F-4C8B-B222-4B65A2CDCA2D}" type="datetime1">
              <a:rPr lang="en-GB" smtClean="0"/>
              <a:t>16/07/2020</a:t>
            </a:fld>
            <a:endParaRPr lang="en-GB"/>
          </a:p>
        </p:txBody>
      </p:sp>
      <p:sp>
        <p:nvSpPr>
          <p:cNvPr id="8" name="Footer Placeholder 7">
            <a:extLst>
              <a:ext uri="{FF2B5EF4-FFF2-40B4-BE49-F238E27FC236}">
                <a16:creationId xmlns:a16="http://schemas.microsoft.com/office/drawing/2014/main" id="{1A93209A-4A6A-4F8B-8D99-37E072A28A43}"/>
              </a:ext>
            </a:extLst>
          </p:cNvPr>
          <p:cNvSpPr>
            <a:spLocks noGrp="1"/>
          </p:cNvSpPr>
          <p:nvPr>
            <p:ph type="ftr" sz="quarter" idx="11"/>
          </p:nvPr>
        </p:nvSpPr>
        <p:spPr/>
        <p:txBody>
          <a:bodyPr/>
          <a:lstStyle/>
          <a:p>
            <a:r>
              <a:rPr lang="en-GB"/>
              <a:t>St Patricks, Elland 2020</a:t>
            </a:r>
          </a:p>
        </p:txBody>
      </p:sp>
      <p:sp>
        <p:nvSpPr>
          <p:cNvPr id="9" name="Slide Number Placeholder 8">
            <a:extLst>
              <a:ext uri="{FF2B5EF4-FFF2-40B4-BE49-F238E27FC236}">
                <a16:creationId xmlns:a16="http://schemas.microsoft.com/office/drawing/2014/main" id="{FD708C8E-8F59-4AF5-8F4A-6ED269A25439}"/>
              </a:ext>
            </a:extLst>
          </p:cNvPr>
          <p:cNvSpPr>
            <a:spLocks noGrp="1"/>
          </p:cNvSpPr>
          <p:nvPr>
            <p:ph type="sldNum" sz="quarter" idx="12"/>
          </p:nvPr>
        </p:nvSpPr>
        <p:spPr/>
        <p:txBody>
          <a:bodyPr/>
          <a:lstStyle/>
          <a:p>
            <a:fld id="{288FF80A-29D2-421B-A014-004DDAEE02A7}" type="slidenum">
              <a:rPr lang="en-GB" smtClean="0"/>
              <a:t>‹#›</a:t>
            </a:fld>
            <a:endParaRPr lang="en-GB"/>
          </a:p>
        </p:txBody>
      </p:sp>
    </p:spTree>
    <p:extLst>
      <p:ext uri="{BB962C8B-B14F-4D97-AF65-F5344CB8AC3E}">
        <p14:creationId xmlns:p14="http://schemas.microsoft.com/office/powerpoint/2010/main" val="2662089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70681-4036-4E4C-AE8E-E3D05151F33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708EBBB-D4A7-483C-96D5-CE51315E5824}"/>
              </a:ext>
            </a:extLst>
          </p:cNvPr>
          <p:cNvSpPr>
            <a:spLocks noGrp="1"/>
          </p:cNvSpPr>
          <p:nvPr>
            <p:ph type="dt" sz="half" idx="10"/>
          </p:nvPr>
        </p:nvSpPr>
        <p:spPr/>
        <p:txBody>
          <a:bodyPr/>
          <a:lstStyle/>
          <a:p>
            <a:fld id="{F0CDF042-8117-41F9-9CA1-A430605F5366}" type="datetime1">
              <a:rPr lang="en-GB" smtClean="0"/>
              <a:t>16/07/2020</a:t>
            </a:fld>
            <a:endParaRPr lang="en-GB"/>
          </a:p>
        </p:txBody>
      </p:sp>
      <p:sp>
        <p:nvSpPr>
          <p:cNvPr id="4" name="Footer Placeholder 3">
            <a:extLst>
              <a:ext uri="{FF2B5EF4-FFF2-40B4-BE49-F238E27FC236}">
                <a16:creationId xmlns:a16="http://schemas.microsoft.com/office/drawing/2014/main" id="{646683A1-9BA7-4D02-B717-4D9C633AEADE}"/>
              </a:ext>
            </a:extLst>
          </p:cNvPr>
          <p:cNvSpPr>
            <a:spLocks noGrp="1"/>
          </p:cNvSpPr>
          <p:nvPr>
            <p:ph type="ftr" sz="quarter" idx="11"/>
          </p:nvPr>
        </p:nvSpPr>
        <p:spPr/>
        <p:txBody>
          <a:bodyPr/>
          <a:lstStyle/>
          <a:p>
            <a:r>
              <a:rPr lang="en-GB"/>
              <a:t>St Patricks, Elland 2020</a:t>
            </a:r>
          </a:p>
        </p:txBody>
      </p:sp>
      <p:sp>
        <p:nvSpPr>
          <p:cNvPr id="5" name="Slide Number Placeholder 4">
            <a:extLst>
              <a:ext uri="{FF2B5EF4-FFF2-40B4-BE49-F238E27FC236}">
                <a16:creationId xmlns:a16="http://schemas.microsoft.com/office/drawing/2014/main" id="{DA2B9EAB-BE90-4421-BB95-21C94C4FD1D1}"/>
              </a:ext>
            </a:extLst>
          </p:cNvPr>
          <p:cNvSpPr>
            <a:spLocks noGrp="1"/>
          </p:cNvSpPr>
          <p:nvPr>
            <p:ph type="sldNum" sz="quarter" idx="12"/>
          </p:nvPr>
        </p:nvSpPr>
        <p:spPr/>
        <p:txBody>
          <a:bodyPr/>
          <a:lstStyle/>
          <a:p>
            <a:fld id="{288FF80A-29D2-421B-A014-004DDAEE02A7}" type="slidenum">
              <a:rPr lang="en-GB" smtClean="0"/>
              <a:t>‹#›</a:t>
            </a:fld>
            <a:endParaRPr lang="en-GB"/>
          </a:p>
        </p:txBody>
      </p:sp>
    </p:spTree>
    <p:extLst>
      <p:ext uri="{BB962C8B-B14F-4D97-AF65-F5344CB8AC3E}">
        <p14:creationId xmlns:p14="http://schemas.microsoft.com/office/powerpoint/2010/main" val="3339285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96852F-DCD6-4F73-A9BA-417AC8CF4E1C}"/>
              </a:ext>
            </a:extLst>
          </p:cNvPr>
          <p:cNvSpPr>
            <a:spLocks noGrp="1"/>
          </p:cNvSpPr>
          <p:nvPr>
            <p:ph type="dt" sz="half" idx="10"/>
          </p:nvPr>
        </p:nvSpPr>
        <p:spPr/>
        <p:txBody>
          <a:bodyPr/>
          <a:lstStyle/>
          <a:p>
            <a:fld id="{9A6D3C39-9013-4F3E-94F8-98CC2F6553EC}" type="datetime1">
              <a:rPr lang="en-GB" smtClean="0"/>
              <a:t>16/07/2020</a:t>
            </a:fld>
            <a:endParaRPr lang="en-GB"/>
          </a:p>
        </p:txBody>
      </p:sp>
      <p:sp>
        <p:nvSpPr>
          <p:cNvPr id="3" name="Footer Placeholder 2">
            <a:extLst>
              <a:ext uri="{FF2B5EF4-FFF2-40B4-BE49-F238E27FC236}">
                <a16:creationId xmlns:a16="http://schemas.microsoft.com/office/drawing/2014/main" id="{7EA84D76-02C0-407D-8B73-6588F3FDC38E}"/>
              </a:ext>
            </a:extLst>
          </p:cNvPr>
          <p:cNvSpPr>
            <a:spLocks noGrp="1"/>
          </p:cNvSpPr>
          <p:nvPr>
            <p:ph type="ftr" sz="quarter" idx="11"/>
          </p:nvPr>
        </p:nvSpPr>
        <p:spPr/>
        <p:txBody>
          <a:bodyPr/>
          <a:lstStyle/>
          <a:p>
            <a:r>
              <a:rPr lang="en-GB"/>
              <a:t>St Patricks, Elland 2020</a:t>
            </a:r>
          </a:p>
        </p:txBody>
      </p:sp>
      <p:sp>
        <p:nvSpPr>
          <p:cNvPr id="4" name="Slide Number Placeholder 3">
            <a:extLst>
              <a:ext uri="{FF2B5EF4-FFF2-40B4-BE49-F238E27FC236}">
                <a16:creationId xmlns:a16="http://schemas.microsoft.com/office/drawing/2014/main" id="{60600A03-1D7C-424A-B49F-E8CBF296239A}"/>
              </a:ext>
            </a:extLst>
          </p:cNvPr>
          <p:cNvSpPr>
            <a:spLocks noGrp="1"/>
          </p:cNvSpPr>
          <p:nvPr>
            <p:ph type="sldNum" sz="quarter" idx="12"/>
          </p:nvPr>
        </p:nvSpPr>
        <p:spPr/>
        <p:txBody>
          <a:bodyPr/>
          <a:lstStyle/>
          <a:p>
            <a:fld id="{288FF80A-29D2-421B-A014-004DDAEE02A7}" type="slidenum">
              <a:rPr lang="en-GB" smtClean="0"/>
              <a:t>‹#›</a:t>
            </a:fld>
            <a:endParaRPr lang="en-GB"/>
          </a:p>
        </p:txBody>
      </p:sp>
    </p:spTree>
    <p:extLst>
      <p:ext uri="{BB962C8B-B14F-4D97-AF65-F5344CB8AC3E}">
        <p14:creationId xmlns:p14="http://schemas.microsoft.com/office/powerpoint/2010/main" val="3085889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16B60-451E-4463-B9CF-C918ECE293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9EBB17E-9A01-4233-A68D-F0404699D3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C0B74BA-DD84-4975-937D-006FD283ED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E44983-7529-4D69-B779-7A673E20416C}"/>
              </a:ext>
            </a:extLst>
          </p:cNvPr>
          <p:cNvSpPr>
            <a:spLocks noGrp="1"/>
          </p:cNvSpPr>
          <p:nvPr>
            <p:ph type="dt" sz="half" idx="10"/>
          </p:nvPr>
        </p:nvSpPr>
        <p:spPr/>
        <p:txBody>
          <a:bodyPr/>
          <a:lstStyle/>
          <a:p>
            <a:fld id="{F2DC9ECE-6E8B-4911-B960-C486F9C68176}" type="datetime1">
              <a:rPr lang="en-GB" smtClean="0"/>
              <a:t>16/07/2020</a:t>
            </a:fld>
            <a:endParaRPr lang="en-GB"/>
          </a:p>
        </p:txBody>
      </p:sp>
      <p:sp>
        <p:nvSpPr>
          <p:cNvPr id="6" name="Footer Placeholder 5">
            <a:extLst>
              <a:ext uri="{FF2B5EF4-FFF2-40B4-BE49-F238E27FC236}">
                <a16:creationId xmlns:a16="http://schemas.microsoft.com/office/drawing/2014/main" id="{723DD743-4F1F-4966-8C45-E8B9EB5F8582}"/>
              </a:ext>
            </a:extLst>
          </p:cNvPr>
          <p:cNvSpPr>
            <a:spLocks noGrp="1"/>
          </p:cNvSpPr>
          <p:nvPr>
            <p:ph type="ftr" sz="quarter" idx="11"/>
          </p:nvPr>
        </p:nvSpPr>
        <p:spPr/>
        <p:txBody>
          <a:bodyPr/>
          <a:lstStyle/>
          <a:p>
            <a:r>
              <a:rPr lang="en-GB"/>
              <a:t>St Patricks, Elland 2020</a:t>
            </a:r>
          </a:p>
        </p:txBody>
      </p:sp>
      <p:sp>
        <p:nvSpPr>
          <p:cNvPr id="7" name="Slide Number Placeholder 6">
            <a:extLst>
              <a:ext uri="{FF2B5EF4-FFF2-40B4-BE49-F238E27FC236}">
                <a16:creationId xmlns:a16="http://schemas.microsoft.com/office/drawing/2014/main" id="{6929BDB4-1EF1-406F-91A2-C304281638F5}"/>
              </a:ext>
            </a:extLst>
          </p:cNvPr>
          <p:cNvSpPr>
            <a:spLocks noGrp="1"/>
          </p:cNvSpPr>
          <p:nvPr>
            <p:ph type="sldNum" sz="quarter" idx="12"/>
          </p:nvPr>
        </p:nvSpPr>
        <p:spPr/>
        <p:txBody>
          <a:bodyPr/>
          <a:lstStyle/>
          <a:p>
            <a:fld id="{288FF80A-29D2-421B-A014-004DDAEE02A7}" type="slidenum">
              <a:rPr lang="en-GB" smtClean="0"/>
              <a:t>‹#›</a:t>
            </a:fld>
            <a:endParaRPr lang="en-GB"/>
          </a:p>
        </p:txBody>
      </p:sp>
    </p:spTree>
    <p:extLst>
      <p:ext uri="{BB962C8B-B14F-4D97-AF65-F5344CB8AC3E}">
        <p14:creationId xmlns:p14="http://schemas.microsoft.com/office/powerpoint/2010/main" val="2344244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E607D-D254-4C85-83BB-DB5EEC6BD0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1FA64A1-2393-4049-9ED7-E28DF6DDDE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A63B3BE-CF77-48DB-9FFB-678065E16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29A521-EC1F-4105-91B8-DCEE0F6A057A}"/>
              </a:ext>
            </a:extLst>
          </p:cNvPr>
          <p:cNvSpPr>
            <a:spLocks noGrp="1"/>
          </p:cNvSpPr>
          <p:nvPr>
            <p:ph type="dt" sz="half" idx="10"/>
          </p:nvPr>
        </p:nvSpPr>
        <p:spPr/>
        <p:txBody>
          <a:bodyPr/>
          <a:lstStyle/>
          <a:p>
            <a:fld id="{D572763E-462E-4423-B977-7C3AE2E31D16}" type="datetime1">
              <a:rPr lang="en-GB" smtClean="0"/>
              <a:t>16/07/2020</a:t>
            </a:fld>
            <a:endParaRPr lang="en-GB"/>
          </a:p>
        </p:txBody>
      </p:sp>
      <p:sp>
        <p:nvSpPr>
          <p:cNvPr id="6" name="Footer Placeholder 5">
            <a:extLst>
              <a:ext uri="{FF2B5EF4-FFF2-40B4-BE49-F238E27FC236}">
                <a16:creationId xmlns:a16="http://schemas.microsoft.com/office/drawing/2014/main" id="{C0A402F9-727D-4B6A-B714-D2E045132B4D}"/>
              </a:ext>
            </a:extLst>
          </p:cNvPr>
          <p:cNvSpPr>
            <a:spLocks noGrp="1"/>
          </p:cNvSpPr>
          <p:nvPr>
            <p:ph type="ftr" sz="quarter" idx="11"/>
          </p:nvPr>
        </p:nvSpPr>
        <p:spPr/>
        <p:txBody>
          <a:bodyPr/>
          <a:lstStyle/>
          <a:p>
            <a:r>
              <a:rPr lang="en-GB"/>
              <a:t>St Patricks, Elland 2020</a:t>
            </a:r>
          </a:p>
        </p:txBody>
      </p:sp>
      <p:sp>
        <p:nvSpPr>
          <p:cNvPr id="7" name="Slide Number Placeholder 6">
            <a:extLst>
              <a:ext uri="{FF2B5EF4-FFF2-40B4-BE49-F238E27FC236}">
                <a16:creationId xmlns:a16="http://schemas.microsoft.com/office/drawing/2014/main" id="{25E3CF58-EA5C-409E-9BD2-1B5FB1BE3B7D}"/>
              </a:ext>
            </a:extLst>
          </p:cNvPr>
          <p:cNvSpPr>
            <a:spLocks noGrp="1"/>
          </p:cNvSpPr>
          <p:nvPr>
            <p:ph type="sldNum" sz="quarter" idx="12"/>
          </p:nvPr>
        </p:nvSpPr>
        <p:spPr/>
        <p:txBody>
          <a:bodyPr/>
          <a:lstStyle/>
          <a:p>
            <a:fld id="{288FF80A-29D2-421B-A014-004DDAEE02A7}" type="slidenum">
              <a:rPr lang="en-GB" smtClean="0"/>
              <a:t>‹#›</a:t>
            </a:fld>
            <a:endParaRPr lang="en-GB"/>
          </a:p>
        </p:txBody>
      </p:sp>
    </p:spTree>
    <p:extLst>
      <p:ext uri="{BB962C8B-B14F-4D97-AF65-F5344CB8AC3E}">
        <p14:creationId xmlns:p14="http://schemas.microsoft.com/office/powerpoint/2010/main" val="306939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0CDDDE-1EEE-4575-B66A-89D0D42424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BF0A3A-B0FF-4FE5-B803-7C177E9F8C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2E54B63-1ECE-45F1-9CD9-965BBB435B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25673F-4431-4A43-82C8-C55FCB105F08}" type="datetime1">
              <a:rPr lang="en-GB" smtClean="0"/>
              <a:t>16/07/2020</a:t>
            </a:fld>
            <a:endParaRPr lang="en-GB"/>
          </a:p>
        </p:txBody>
      </p:sp>
      <p:sp>
        <p:nvSpPr>
          <p:cNvPr id="5" name="Footer Placeholder 4">
            <a:extLst>
              <a:ext uri="{FF2B5EF4-FFF2-40B4-BE49-F238E27FC236}">
                <a16:creationId xmlns:a16="http://schemas.microsoft.com/office/drawing/2014/main" id="{1B200E13-E5D0-4BA1-A059-5DFCBC9149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St Patricks, Elland 2020</a:t>
            </a:r>
          </a:p>
        </p:txBody>
      </p:sp>
      <p:sp>
        <p:nvSpPr>
          <p:cNvPr id="6" name="Slide Number Placeholder 5">
            <a:extLst>
              <a:ext uri="{FF2B5EF4-FFF2-40B4-BE49-F238E27FC236}">
                <a16:creationId xmlns:a16="http://schemas.microsoft.com/office/drawing/2014/main" id="{4C129EEA-8383-4139-A123-74D7A2497D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8FF80A-29D2-421B-A014-004DDAEE02A7}" type="slidenum">
              <a:rPr lang="en-GB" smtClean="0"/>
              <a:t>‹#›</a:t>
            </a:fld>
            <a:endParaRPr lang="en-GB"/>
          </a:p>
        </p:txBody>
      </p:sp>
    </p:spTree>
    <p:extLst>
      <p:ext uri="{BB962C8B-B14F-4D97-AF65-F5344CB8AC3E}">
        <p14:creationId xmlns:p14="http://schemas.microsoft.com/office/powerpoint/2010/main" val="3885981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Rounded Corners 25">
            <a:extLst>
              <a:ext uri="{FF2B5EF4-FFF2-40B4-BE49-F238E27FC236}">
                <a16:creationId xmlns:a16="http://schemas.microsoft.com/office/drawing/2014/main" id="{D50EF308-E72B-4245-ABEE-090B9169B607}"/>
              </a:ext>
            </a:extLst>
          </p:cNvPr>
          <p:cNvSpPr/>
          <p:nvPr/>
        </p:nvSpPr>
        <p:spPr>
          <a:xfrm>
            <a:off x="141148" y="4940590"/>
            <a:ext cx="1988454" cy="323035"/>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Rounded Corners 17">
            <a:extLst>
              <a:ext uri="{FF2B5EF4-FFF2-40B4-BE49-F238E27FC236}">
                <a16:creationId xmlns:a16="http://schemas.microsoft.com/office/drawing/2014/main" id="{24F8C57E-61CD-4604-8BED-86F032057B19}"/>
              </a:ext>
            </a:extLst>
          </p:cNvPr>
          <p:cNvSpPr/>
          <p:nvPr/>
        </p:nvSpPr>
        <p:spPr>
          <a:xfrm>
            <a:off x="141148" y="3023635"/>
            <a:ext cx="1388232" cy="339522"/>
          </a:xfrm>
          <a:prstGeom prst="round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Subtitle 2">
            <a:extLst>
              <a:ext uri="{FF2B5EF4-FFF2-40B4-BE49-F238E27FC236}">
                <a16:creationId xmlns:a16="http://schemas.microsoft.com/office/drawing/2014/main" id="{849CF2E9-0B40-44B8-9418-F196D05DD6D1}"/>
              </a:ext>
            </a:extLst>
          </p:cNvPr>
          <p:cNvSpPr>
            <a:spLocks noGrp="1"/>
          </p:cNvSpPr>
          <p:nvPr>
            <p:ph type="subTitle" idx="1"/>
          </p:nvPr>
        </p:nvSpPr>
        <p:spPr>
          <a:xfrm>
            <a:off x="1692428" y="622852"/>
            <a:ext cx="10354426" cy="2639749"/>
          </a:xfrm>
          <a:solidFill>
            <a:schemeClr val="accent6">
              <a:lumMod val="40000"/>
              <a:lumOff val="60000"/>
            </a:schemeClr>
          </a:solidFill>
        </p:spPr>
        <p:style>
          <a:lnRef idx="1">
            <a:schemeClr val="accent6"/>
          </a:lnRef>
          <a:fillRef idx="2">
            <a:schemeClr val="accent6"/>
          </a:fillRef>
          <a:effectRef idx="1">
            <a:schemeClr val="accent6"/>
          </a:effectRef>
          <a:fontRef idx="minor">
            <a:schemeClr val="dk1"/>
          </a:fontRef>
        </p:style>
        <p:txBody>
          <a:bodyPr>
            <a:normAutofit fontScale="55000" lnSpcReduction="20000"/>
          </a:bodyPr>
          <a:lstStyle/>
          <a:p>
            <a:r>
              <a:rPr lang="en-US" b="1" i="1" dirty="0"/>
              <a:t>Does my child have to attend school in September? </a:t>
            </a:r>
          </a:p>
          <a:p>
            <a:r>
              <a:rPr lang="en-US" dirty="0"/>
              <a:t>Yes, from Wednesday 2</a:t>
            </a:r>
            <a:r>
              <a:rPr lang="en-US" baseline="30000" dirty="0"/>
              <a:t>nd </a:t>
            </a:r>
            <a:r>
              <a:rPr lang="en-US" dirty="0"/>
              <a:t> September all children </a:t>
            </a:r>
            <a:r>
              <a:rPr lang="en-US" b="1" u="sng" dirty="0"/>
              <a:t>must</a:t>
            </a:r>
            <a:r>
              <a:rPr lang="en-US" dirty="0"/>
              <a:t> return to school.</a:t>
            </a:r>
          </a:p>
          <a:p>
            <a:r>
              <a:rPr lang="en-US" b="1" i="1" dirty="0"/>
              <a:t>How will you keep my child safe?</a:t>
            </a:r>
          </a:p>
          <a:p>
            <a:r>
              <a:rPr lang="en-US" dirty="0"/>
              <a:t>We will be putting measures with some details below to keep our community as safe as possible. We cannot guarantee that your child could become unwell at any time.</a:t>
            </a:r>
          </a:p>
          <a:p>
            <a:r>
              <a:rPr lang="en-GB" b="1" i="1" dirty="0"/>
              <a:t>What will my child wear?</a:t>
            </a:r>
          </a:p>
          <a:p>
            <a:r>
              <a:rPr lang="en-US" dirty="0"/>
              <a:t>Full school uniform must be worn each day. Children must bring a coat. </a:t>
            </a:r>
            <a:r>
              <a:rPr lang="en-GB" dirty="0"/>
              <a:t>Bags or other items </a:t>
            </a:r>
            <a:r>
              <a:rPr lang="en-GB" b="1" u="sng" dirty="0"/>
              <a:t>must not </a:t>
            </a:r>
            <a:r>
              <a:rPr lang="en-GB" dirty="0"/>
              <a:t>be brought between school and home.</a:t>
            </a:r>
          </a:p>
          <a:p>
            <a:r>
              <a:rPr lang="en-US" b="1" i="1" dirty="0"/>
              <a:t>Can I call into the school office to drop something off or meet my child’s teacher?</a:t>
            </a:r>
          </a:p>
          <a:p>
            <a:r>
              <a:rPr lang="en-US" dirty="0"/>
              <a:t>If your issue can be dealt with by a phone call or email please use that method first, if you must visit the office then only one person to enter the reception area at time. </a:t>
            </a:r>
            <a:endParaRPr lang="en-GB" dirty="0"/>
          </a:p>
        </p:txBody>
      </p:sp>
      <p:sp>
        <p:nvSpPr>
          <p:cNvPr id="4" name="Rectangle: Rounded Corners 3">
            <a:extLst>
              <a:ext uri="{FF2B5EF4-FFF2-40B4-BE49-F238E27FC236}">
                <a16:creationId xmlns:a16="http://schemas.microsoft.com/office/drawing/2014/main" id="{6B7A2CBA-7F70-4EFD-BA1B-00EF905C5597}"/>
              </a:ext>
            </a:extLst>
          </p:cNvPr>
          <p:cNvSpPr/>
          <p:nvPr/>
        </p:nvSpPr>
        <p:spPr>
          <a:xfrm>
            <a:off x="171266" y="3409118"/>
            <a:ext cx="2756452" cy="1470992"/>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Rounded Corners 6">
            <a:extLst>
              <a:ext uri="{FF2B5EF4-FFF2-40B4-BE49-F238E27FC236}">
                <a16:creationId xmlns:a16="http://schemas.microsoft.com/office/drawing/2014/main" id="{0BC8D6B3-9CF2-4DAA-8A17-F2532640A1C7}"/>
              </a:ext>
            </a:extLst>
          </p:cNvPr>
          <p:cNvSpPr/>
          <p:nvPr/>
        </p:nvSpPr>
        <p:spPr>
          <a:xfrm>
            <a:off x="3186080" y="3409118"/>
            <a:ext cx="2756452" cy="1470992"/>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Rounded Corners 7">
            <a:extLst>
              <a:ext uri="{FF2B5EF4-FFF2-40B4-BE49-F238E27FC236}">
                <a16:creationId xmlns:a16="http://schemas.microsoft.com/office/drawing/2014/main" id="{6E02A1C3-C872-4191-B291-5DBA01311041}"/>
              </a:ext>
            </a:extLst>
          </p:cNvPr>
          <p:cNvSpPr/>
          <p:nvPr/>
        </p:nvSpPr>
        <p:spPr>
          <a:xfrm>
            <a:off x="6275587" y="3439358"/>
            <a:ext cx="2756452" cy="1470992"/>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Rounded Corners 8">
            <a:extLst>
              <a:ext uri="{FF2B5EF4-FFF2-40B4-BE49-F238E27FC236}">
                <a16:creationId xmlns:a16="http://schemas.microsoft.com/office/drawing/2014/main" id="{C1C9F997-296D-4CD3-BDFF-00A9ABF4A1BC}"/>
              </a:ext>
            </a:extLst>
          </p:cNvPr>
          <p:cNvSpPr/>
          <p:nvPr/>
        </p:nvSpPr>
        <p:spPr>
          <a:xfrm>
            <a:off x="9290401" y="3466385"/>
            <a:ext cx="2756452" cy="1470992"/>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934FCC3D-29B9-4ECC-8C8B-B756268FE7F6}"/>
              </a:ext>
            </a:extLst>
          </p:cNvPr>
          <p:cNvSpPr txBox="1"/>
          <p:nvPr/>
        </p:nvSpPr>
        <p:spPr>
          <a:xfrm>
            <a:off x="3272924" y="3495127"/>
            <a:ext cx="2611348" cy="1292662"/>
          </a:xfrm>
          <a:prstGeom prst="rect">
            <a:avLst/>
          </a:prstGeom>
          <a:noFill/>
        </p:spPr>
        <p:txBody>
          <a:bodyPr wrap="square" rtlCol="0">
            <a:spAutoFit/>
          </a:bodyPr>
          <a:lstStyle/>
          <a:p>
            <a:pPr algn="ctr"/>
            <a:r>
              <a:rPr lang="en-US" sz="1300" dirty="0"/>
              <a:t>PE kit to be worn to school on the days that your child has PE. We have added a plain navy hoodie and tracksuit bottoms to our uniform for them to wear over the top. PE days to be confirmed in September. </a:t>
            </a:r>
            <a:endParaRPr lang="en-GB" sz="1300" dirty="0"/>
          </a:p>
        </p:txBody>
      </p:sp>
      <p:sp>
        <p:nvSpPr>
          <p:cNvPr id="12" name="TextBox 11">
            <a:extLst>
              <a:ext uri="{FF2B5EF4-FFF2-40B4-BE49-F238E27FC236}">
                <a16:creationId xmlns:a16="http://schemas.microsoft.com/office/drawing/2014/main" id="{EBAB4D5E-4EB7-4FB6-A531-A8BEC1399C25}"/>
              </a:ext>
            </a:extLst>
          </p:cNvPr>
          <p:cNvSpPr txBox="1"/>
          <p:nvPr/>
        </p:nvSpPr>
        <p:spPr>
          <a:xfrm>
            <a:off x="183791" y="3340690"/>
            <a:ext cx="2679162" cy="1600438"/>
          </a:xfrm>
          <a:prstGeom prst="rect">
            <a:avLst/>
          </a:prstGeom>
          <a:noFill/>
        </p:spPr>
        <p:txBody>
          <a:bodyPr wrap="square" rtlCol="0">
            <a:spAutoFit/>
          </a:bodyPr>
          <a:lstStyle/>
          <a:p>
            <a:pPr algn="ctr"/>
            <a:r>
              <a:rPr lang="en-US" sz="1400" dirty="0"/>
              <a:t>Full school uniform to be worn. A warm, waterproof coat as we are aiming to have the children outside for playtimes as much as we can. If the weather is too bad we do have indoor play plans in place. </a:t>
            </a:r>
            <a:endParaRPr lang="en-GB" sz="1400" dirty="0"/>
          </a:p>
        </p:txBody>
      </p:sp>
      <p:sp>
        <p:nvSpPr>
          <p:cNvPr id="13" name="Rectangle: Rounded Corners 12">
            <a:extLst>
              <a:ext uri="{FF2B5EF4-FFF2-40B4-BE49-F238E27FC236}">
                <a16:creationId xmlns:a16="http://schemas.microsoft.com/office/drawing/2014/main" id="{24294217-CAF6-44AE-8337-4C8EFE3CB2E0}"/>
              </a:ext>
            </a:extLst>
          </p:cNvPr>
          <p:cNvSpPr/>
          <p:nvPr/>
        </p:nvSpPr>
        <p:spPr>
          <a:xfrm>
            <a:off x="145146" y="5275882"/>
            <a:ext cx="2756452" cy="1470992"/>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ectangle: Rounded Corners 13">
            <a:extLst>
              <a:ext uri="{FF2B5EF4-FFF2-40B4-BE49-F238E27FC236}">
                <a16:creationId xmlns:a16="http://schemas.microsoft.com/office/drawing/2014/main" id="{84BCBA76-F6FC-4F33-9E2E-5DCEB8EB58D3}"/>
              </a:ext>
            </a:extLst>
          </p:cNvPr>
          <p:cNvSpPr/>
          <p:nvPr/>
        </p:nvSpPr>
        <p:spPr>
          <a:xfrm>
            <a:off x="3200373" y="5275882"/>
            <a:ext cx="2756452" cy="1470992"/>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Rounded Corners 14">
            <a:extLst>
              <a:ext uri="{FF2B5EF4-FFF2-40B4-BE49-F238E27FC236}">
                <a16:creationId xmlns:a16="http://schemas.microsoft.com/office/drawing/2014/main" id="{089A89C5-B36B-48F8-AB88-05609E37E336}"/>
              </a:ext>
            </a:extLst>
          </p:cNvPr>
          <p:cNvSpPr/>
          <p:nvPr/>
        </p:nvSpPr>
        <p:spPr>
          <a:xfrm>
            <a:off x="6275587" y="5275882"/>
            <a:ext cx="2756452" cy="1470992"/>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Rectangle: Rounded Corners 15">
            <a:extLst>
              <a:ext uri="{FF2B5EF4-FFF2-40B4-BE49-F238E27FC236}">
                <a16:creationId xmlns:a16="http://schemas.microsoft.com/office/drawing/2014/main" id="{F7E14F41-6C2F-45B1-8798-FA3826A4715F}"/>
              </a:ext>
            </a:extLst>
          </p:cNvPr>
          <p:cNvSpPr/>
          <p:nvPr/>
        </p:nvSpPr>
        <p:spPr>
          <a:xfrm>
            <a:off x="9290401" y="5275882"/>
            <a:ext cx="2756452" cy="1470992"/>
          </a:xfrm>
          <a:prstGeom prst="round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F51673D8-4AAF-497F-850D-FDADA7A1E56A}"/>
              </a:ext>
            </a:extLst>
          </p:cNvPr>
          <p:cNvSpPr txBox="1"/>
          <p:nvPr/>
        </p:nvSpPr>
        <p:spPr>
          <a:xfrm>
            <a:off x="100240" y="2990765"/>
            <a:ext cx="1585926" cy="369332"/>
          </a:xfrm>
          <a:prstGeom prst="rect">
            <a:avLst/>
          </a:prstGeom>
          <a:noFill/>
        </p:spPr>
        <p:txBody>
          <a:bodyPr wrap="square" rtlCol="0">
            <a:spAutoFit/>
          </a:bodyPr>
          <a:lstStyle/>
          <a:p>
            <a:r>
              <a:rPr lang="en-US" dirty="0"/>
              <a:t>You will need:</a:t>
            </a:r>
            <a:endParaRPr lang="en-GB" dirty="0"/>
          </a:p>
        </p:txBody>
      </p:sp>
      <p:sp>
        <p:nvSpPr>
          <p:cNvPr id="19" name="TextBox 18">
            <a:extLst>
              <a:ext uri="{FF2B5EF4-FFF2-40B4-BE49-F238E27FC236}">
                <a16:creationId xmlns:a16="http://schemas.microsoft.com/office/drawing/2014/main" id="{08CAB030-4959-4868-88E2-F41D4919CBD8}"/>
              </a:ext>
            </a:extLst>
          </p:cNvPr>
          <p:cNvSpPr txBox="1"/>
          <p:nvPr/>
        </p:nvSpPr>
        <p:spPr>
          <a:xfrm>
            <a:off x="9355015" y="3469290"/>
            <a:ext cx="2653194" cy="1477328"/>
          </a:xfrm>
          <a:prstGeom prst="rect">
            <a:avLst/>
          </a:prstGeom>
          <a:noFill/>
        </p:spPr>
        <p:txBody>
          <a:bodyPr wrap="square" rtlCol="0">
            <a:spAutoFit/>
          </a:bodyPr>
          <a:lstStyle/>
          <a:p>
            <a:pPr algn="ctr"/>
            <a:r>
              <a:rPr lang="en-US" dirty="0"/>
              <a:t>If you do not pre-order a school meal, you will need to bring a packed lunch and bring your own spoon if needed.</a:t>
            </a:r>
          </a:p>
        </p:txBody>
      </p:sp>
      <p:sp>
        <p:nvSpPr>
          <p:cNvPr id="17" name="Rectangle 16">
            <a:extLst>
              <a:ext uri="{FF2B5EF4-FFF2-40B4-BE49-F238E27FC236}">
                <a16:creationId xmlns:a16="http://schemas.microsoft.com/office/drawing/2014/main" id="{75915A29-6DD0-47EE-93E6-5F717BEA9D25}"/>
              </a:ext>
            </a:extLst>
          </p:cNvPr>
          <p:cNvSpPr/>
          <p:nvPr/>
        </p:nvSpPr>
        <p:spPr>
          <a:xfrm>
            <a:off x="6501303" y="3633626"/>
            <a:ext cx="2305019" cy="923330"/>
          </a:xfrm>
          <a:prstGeom prst="rect">
            <a:avLst/>
          </a:prstGeom>
        </p:spPr>
        <p:txBody>
          <a:bodyPr wrap="square">
            <a:spAutoFit/>
          </a:bodyPr>
          <a:lstStyle/>
          <a:p>
            <a:pPr algn="ctr"/>
            <a:r>
              <a:rPr lang="en-US" dirty="0"/>
              <a:t>All children will need plenty of water in a labelled bottle.</a:t>
            </a:r>
            <a:endParaRPr lang="en-GB" dirty="0"/>
          </a:p>
        </p:txBody>
      </p:sp>
      <p:sp>
        <p:nvSpPr>
          <p:cNvPr id="20" name="TextBox 19">
            <a:extLst>
              <a:ext uri="{FF2B5EF4-FFF2-40B4-BE49-F238E27FC236}">
                <a16:creationId xmlns:a16="http://schemas.microsoft.com/office/drawing/2014/main" id="{AABFE629-DC5F-4ADA-8A5D-F9FA5DE635B8}"/>
              </a:ext>
            </a:extLst>
          </p:cNvPr>
          <p:cNvSpPr txBox="1"/>
          <p:nvPr/>
        </p:nvSpPr>
        <p:spPr>
          <a:xfrm>
            <a:off x="253173" y="5291053"/>
            <a:ext cx="2592637" cy="1569660"/>
          </a:xfrm>
          <a:prstGeom prst="rect">
            <a:avLst/>
          </a:prstGeom>
          <a:noFill/>
        </p:spPr>
        <p:txBody>
          <a:bodyPr wrap="square" rtlCol="0">
            <a:spAutoFit/>
          </a:bodyPr>
          <a:lstStyle/>
          <a:p>
            <a:pPr algn="ctr"/>
            <a:r>
              <a:rPr lang="en-US" sz="1600" dirty="0"/>
              <a:t>We will open school doors at 8.40am- </a:t>
            </a:r>
            <a:r>
              <a:rPr lang="en-US" sz="1600" b="1" dirty="0"/>
              <a:t>please do not congregate in the yard</a:t>
            </a:r>
            <a:r>
              <a:rPr lang="en-US" sz="1600" dirty="0"/>
              <a:t>. </a:t>
            </a:r>
          </a:p>
          <a:p>
            <a:pPr algn="ctr"/>
            <a:r>
              <a:rPr lang="en-US" sz="1600" dirty="0"/>
              <a:t>Once your child is in school please leave the school grounds. </a:t>
            </a:r>
            <a:endParaRPr lang="en-GB" sz="1600" dirty="0"/>
          </a:p>
        </p:txBody>
      </p:sp>
      <p:sp>
        <p:nvSpPr>
          <p:cNvPr id="22" name="Rectangle 21">
            <a:extLst>
              <a:ext uri="{FF2B5EF4-FFF2-40B4-BE49-F238E27FC236}">
                <a16:creationId xmlns:a16="http://schemas.microsoft.com/office/drawing/2014/main" id="{AA41C3D3-C53D-4E19-BDB8-8A513F564257}"/>
              </a:ext>
            </a:extLst>
          </p:cNvPr>
          <p:cNvSpPr/>
          <p:nvPr/>
        </p:nvSpPr>
        <p:spPr>
          <a:xfrm>
            <a:off x="3426089" y="5233071"/>
            <a:ext cx="2305019" cy="1846659"/>
          </a:xfrm>
          <a:prstGeom prst="rect">
            <a:avLst/>
          </a:prstGeom>
        </p:spPr>
        <p:txBody>
          <a:bodyPr wrap="square">
            <a:spAutoFit/>
          </a:bodyPr>
          <a:lstStyle/>
          <a:p>
            <a:pPr algn="ctr"/>
            <a:r>
              <a:rPr lang="en-US" sz="1200" dirty="0"/>
              <a:t>We will stagger end times.</a:t>
            </a:r>
          </a:p>
          <a:p>
            <a:pPr algn="ctr"/>
            <a:r>
              <a:rPr lang="en-US" sz="1200" dirty="0"/>
              <a:t>3.00pm – Reception, year 1 and siblings</a:t>
            </a:r>
          </a:p>
          <a:p>
            <a:pPr algn="ctr"/>
            <a:r>
              <a:rPr lang="en-US" sz="1200" dirty="0"/>
              <a:t>3.10pm- Year 2 and year 3</a:t>
            </a:r>
          </a:p>
          <a:p>
            <a:pPr algn="ctr"/>
            <a:r>
              <a:rPr lang="en-US" sz="1200" dirty="0"/>
              <a:t>3.20pm – Year 4, year 5 and year 6</a:t>
            </a:r>
          </a:p>
          <a:p>
            <a:pPr algn="ctr"/>
            <a:r>
              <a:rPr lang="en-US" sz="1200" dirty="0"/>
              <a:t> </a:t>
            </a:r>
            <a:r>
              <a:rPr lang="en-US" sz="1200" b="1" dirty="0"/>
              <a:t>Please leave the site as soon as your child has been collected. </a:t>
            </a:r>
          </a:p>
          <a:p>
            <a:pPr algn="ctr"/>
            <a:endParaRPr lang="en-US" dirty="0"/>
          </a:p>
        </p:txBody>
      </p:sp>
      <p:sp>
        <p:nvSpPr>
          <p:cNvPr id="23" name="Rectangle 22">
            <a:extLst>
              <a:ext uri="{FF2B5EF4-FFF2-40B4-BE49-F238E27FC236}">
                <a16:creationId xmlns:a16="http://schemas.microsoft.com/office/drawing/2014/main" id="{5F50DF73-22B0-46EF-8DE1-45DD93FA53C0}"/>
              </a:ext>
            </a:extLst>
          </p:cNvPr>
          <p:cNvSpPr/>
          <p:nvPr/>
        </p:nvSpPr>
        <p:spPr>
          <a:xfrm>
            <a:off x="6385803" y="5543640"/>
            <a:ext cx="2613788" cy="923330"/>
          </a:xfrm>
          <a:prstGeom prst="rect">
            <a:avLst/>
          </a:prstGeom>
        </p:spPr>
        <p:txBody>
          <a:bodyPr wrap="square">
            <a:spAutoFit/>
          </a:bodyPr>
          <a:lstStyle/>
          <a:p>
            <a:pPr algn="ctr"/>
            <a:r>
              <a:rPr lang="en-GB" b="1" dirty="0"/>
              <a:t>All children must arrive and be collected on time from the front of school.</a:t>
            </a:r>
            <a:endParaRPr lang="en-US" dirty="0"/>
          </a:p>
        </p:txBody>
      </p:sp>
      <p:sp>
        <p:nvSpPr>
          <p:cNvPr id="24" name="TextBox 23">
            <a:extLst>
              <a:ext uri="{FF2B5EF4-FFF2-40B4-BE49-F238E27FC236}">
                <a16:creationId xmlns:a16="http://schemas.microsoft.com/office/drawing/2014/main" id="{330C46AB-E17D-49B0-A3CE-A1FA31725330}"/>
              </a:ext>
            </a:extLst>
          </p:cNvPr>
          <p:cNvSpPr txBox="1"/>
          <p:nvPr/>
        </p:nvSpPr>
        <p:spPr>
          <a:xfrm>
            <a:off x="171266" y="4937377"/>
            <a:ext cx="2107724" cy="369332"/>
          </a:xfrm>
          <a:prstGeom prst="rect">
            <a:avLst/>
          </a:prstGeom>
          <a:noFill/>
        </p:spPr>
        <p:txBody>
          <a:bodyPr wrap="square" rtlCol="0">
            <a:spAutoFit/>
          </a:bodyPr>
          <a:lstStyle/>
          <a:p>
            <a:r>
              <a:rPr lang="en-US" dirty="0"/>
              <a:t>Other information:</a:t>
            </a:r>
            <a:endParaRPr lang="en-GB" dirty="0"/>
          </a:p>
        </p:txBody>
      </p:sp>
      <p:sp>
        <p:nvSpPr>
          <p:cNvPr id="30" name="Rectangle 29">
            <a:extLst>
              <a:ext uri="{FF2B5EF4-FFF2-40B4-BE49-F238E27FC236}">
                <a16:creationId xmlns:a16="http://schemas.microsoft.com/office/drawing/2014/main" id="{0A45454A-A06B-417F-B430-AAF2A615E9F3}"/>
              </a:ext>
            </a:extLst>
          </p:cNvPr>
          <p:cNvSpPr/>
          <p:nvPr/>
        </p:nvSpPr>
        <p:spPr>
          <a:xfrm>
            <a:off x="9516117" y="5266641"/>
            <a:ext cx="2305019" cy="1384995"/>
          </a:xfrm>
          <a:prstGeom prst="rect">
            <a:avLst/>
          </a:prstGeom>
        </p:spPr>
        <p:txBody>
          <a:bodyPr wrap="square">
            <a:spAutoFit/>
          </a:bodyPr>
          <a:lstStyle/>
          <a:p>
            <a:pPr algn="ctr"/>
            <a:r>
              <a:rPr lang="en-US" sz="1400" dirty="0"/>
              <a:t>We have 3 bubbles across school but</a:t>
            </a:r>
          </a:p>
          <a:p>
            <a:pPr algn="ctr"/>
            <a:r>
              <a:rPr lang="en-US" sz="1400" dirty="0"/>
              <a:t>each class will form its own mini bubble.</a:t>
            </a:r>
          </a:p>
          <a:p>
            <a:pPr algn="ctr"/>
            <a:r>
              <a:rPr lang="en-US" sz="1400" dirty="0"/>
              <a:t>As far as possible, these bubbles will not mix.</a:t>
            </a:r>
          </a:p>
        </p:txBody>
      </p:sp>
      <p:sp>
        <p:nvSpPr>
          <p:cNvPr id="2" name="Title 1">
            <a:extLst>
              <a:ext uri="{FF2B5EF4-FFF2-40B4-BE49-F238E27FC236}">
                <a16:creationId xmlns:a16="http://schemas.microsoft.com/office/drawing/2014/main" id="{DCEA3259-524E-483C-9230-7016C4569F08}"/>
              </a:ext>
            </a:extLst>
          </p:cNvPr>
          <p:cNvSpPr>
            <a:spLocks noGrp="1"/>
          </p:cNvSpPr>
          <p:nvPr>
            <p:ph type="ctrTitle"/>
          </p:nvPr>
        </p:nvSpPr>
        <p:spPr>
          <a:xfrm>
            <a:off x="2002520" y="111125"/>
            <a:ext cx="10044333" cy="628622"/>
          </a:xfrm>
        </p:spPr>
        <p:txBody>
          <a:bodyPr>
            <a:normAutofit fontScale="90000"/>
          </a:bodyPr>
          <a:lstStyle/>
          <a:p>
            <a:r>
              <a:rPr lang="en-US" sz="5400" b="1" u="sng" dirty="0"/>
              <a:t>Return to School in September 2020</a:t>
            </a:r>
            <a:endParaRPr lang="en-GB" sz="5400" b="1" u="sng" dirty="0"/>
          </a:p>
        </p:txBody>
      </p:sp>
      <p:sp>
        <p:nvSpPr>
          <p:cNvPr id="27" name="Footer Placeholder 27">
            <a:extLst>
              <a:ext uri="{FF2B5EF4-FFF2-40B4-BE49-F238E27FC236}">
                <a16:creationId xmlns:a16="http://schemas.microsoft.com/office/drawing/2014/main" id="{54B7E53D-0124-4ACD-A98A-2B3FF5E08467}"/>
              </a:ext>
            </a:extLst>
          </p:cNvPr>
          <p:cNvSpPr>
            <a:spLocks noGrp="1"/>
          </p:cNvSpPr>
          <p:nvPr>
            <p:ph type="ftr" sz="quarter" idx="11"/>
          </p:nvPr>
        </p:nvSpPr>
        <p:spPr>
          <a:xfrm>
            <a:off x="9100930" y="6598665"/>
            <a:ext cx="4114800" cy="365125"/>
          </a:xfrm>
        </p:spPr>
        <p:txBody>
          <a:bodyPr/>
          <a:lstStyle/>
          <a:p>
            <a:endParaRPr lang="en-GB" dirty="0"/>
          </a:p>
        </p:txBody>
      </p:sp>
    </p:spTree>
    <p:extLst>
      <p:ext uri="{BB962C8B-B14F-4D97-AF65-F5344CB8AC3E}">
        <p14:creationId xmlns:p14="http://schemas.microsoft.com/office/powerpoint/2010/main" val="1655276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Rounded Corners 25">
            <a:extLst>
              <a:ext uri="{FF2B5EF4-FFF2-40B4-BE49-F238E27FC236}">
                <a16:creationId xmlns:a16="http://schemas.microsoft.com/office/drawing/2014/main" id="{13E48472-79F3-49E0-8978-4A2CB2192821}"/>
              </a:ext>
            </a:extLst>
          </p:cNvPr>
          <p:cNvSpPr/>
          <p:nvPr/>
        </p:nvSpPr>
        <p:spPr>
          <a:xfrm>
            <a:off x="9223513" y="2932656"/>
            <a:ext cx="2478157" cy="210082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B59F2C0-D5D0-427D-A9AD-B0F3706824A6}"/>
              </a:ext>
            </a:extLst>
          </p:cNvPr>
          <p:cNvSpPr>
            <a:spLocks noGrp="1"/>
          </p:cNvSpPr>
          <p:nvPr>
            <p:ph type="ctrTitle"/>
          </p:nvPr>
        </p:nvSpPr>
        <p:spPr>
          <a:xfrm>
            <a:off x="165652" y="76772"/>
            <a:ext cx="11860696" cy="1498254"/>
          </a:xfrm>
        </p:spPr>
        <p:txBody>
          <a:bodyPr>
            <a:noAutofit/>
          </a:bodyPr>
          <a:lstStyle/>
          <a:p>
            <a:r>
              <a:rPr lang="en-US" sz="3600" dirty="0"/>
              <a:t>School response if a child displays symptoms (new continuous cough, loss of taste or smell or high temperature) during school time.</a:t>
            </a:r>
            <a:endParaRPr lang="en-GB" sz="3600" dirty="0"/>
          </a:p>
        </p:txBody>
      </p:sp>
      <p:sp>
        <p:nvSpPr>
          <p:cNvPr id="5" name="Rectangle: Rounded Corners 4">
            <a:extLst>
              <a:ext uri="{FF2B5EF4-FFF2-40B4-BE49-F238E27FC236}">
                <a16:creationId xmlns:a16="http://schemas.microsoft.com/office/drawing/2014/main" id="{400D6C81-6EAF-40D5-8A43-1697DA788FD0}"/>
              </a:ext>
            </a:extLst>
          </p:cNvPr>
          <p:cNvSpPr/>
          <p:nvPr/>
        </p:nvSpPr>
        <p:spPr>
          <a:xfrm>
            <a:off x="397565" y="1575026"/>
            <a:ext cx="2478157" cy="111318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DDAFE6B8-7A00-49B1-BD15-3592CBAB746A}"/>
              </a:ext>
            </a:extLst>
          </p:cNvPr>
          <p:cNvSpPr txBox="1"/>
          <p:nvPr/>
        </p:nvSpPr>
        <p:spPr>
          <a:xfrm>
            <a:off x="622852" y="1487879"/>
            <a:ext cx="2093844" cy="1200329"/>
          </a:xfrm>
          <a:prstGeom prst="rect">
            <a:avLst/>
          </a:prstGeom>
          <a:noFill/>
        </p:spPr>
        <p:txBody>
          <a:bodyPr wrap="square" rtlCol="0">
            <a:spAutoFit/>
          </a:bodyPr>
          <a:lstStyle/>
          <a:p>
            <a:pPr algn="ctr"/>
            <a:r>
              <a:rPr lang="en-US" dirty="0"/>
              <a:t>Concern raised by the child themselves or by an adult supervising.</a:t>
            </a:r>
            <a:endParaRPr lang="en-GB" dirty="0"/>
          </a:p>
        </p:txBody>
      </p:sp>
      <p:sp>
        <p:nvSpPr>
          <p:cNvPr id="7" name="Rectangle: Rounded Corners 6">
            <a:extLst>
              <a:ext uri="{FF2B5EF4-FFF2-40B4-BE49-F238E27FC236}">
                <a16:creationId xmlns:a16="http://schemas.microsoft.com/office/drawing/2014/main" id="{0BF4B832-DFB4-41BA-8863-EEF5707933C2}"/>
              </a:ext>
            </a:extLst>
          </p:cNvPr>
          <p:cNvSpPr/>
          <p:nvPr/>
        </p:nvSpPr>
        <p:spPr>
          <a:xfrm>
            <a:off x="3339548" y="1575026"/>
            <a:ext cx="2478157" cy="111318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9A1BEF92-BBB6-4476-BC7D-79720E7739F1}"/>
              </a:ext>
            </a:extLst>
          </p:cNvPr>
          <p:cNvSpPr txBox="1"/>
          <p:nvPr/>
        </p:nvSpPr>
        <p:spPr>
          <a:xfrm>
            <a:off x="3554893" y="1575026"/>
            <a:ext cx="2093844" cy="1200329"/>
          </a:xfrm>
          <a:prstGeom prst="rect">
            <a:avLst/>
          </a:prstGeom>
          <a:noFill/>
        </p:spPr>
        <p:txBody>
          <a:bodyPr wrap="square" rtlCol="0">
            <a:spAutoFit/>
          </a:bodyPr>
          <a:lstStyle/>
          <a:p>
            <a:pPr algn="ctr"/>
            <a:r>
              <a:rPr lang="en-US" dirty="0"/>
              <a:t>Person is isolated immediately. Child’s parents will be contacted.</a:t>
            </a:r>
            <a:endParaRPr lang="en-GB" dirty="0"/>
          </a:p>
        </p:txBody>
      </p:sp>
      <p:sp>
        <p:nvSpPr>
          <p:cNvPr id="9" name="Rectangle: Rounded Corners 8">
            <a:extLst>
              <a:ext uri="{FF2B5EF4-FFF2-40B4-BE49-F238E27FC236}">
                <a16:creationId xmlns:a16="http://schemas.microsoft.com/office/drawing/2014/main" id="{29E652E6-C6A3-4C5A-8747-9086F3D5AF82}"/>
              </a:ext>
            </a:extLst>
          </p:cNvPr>
          <p:cNvSpPr/>
          <p:nvPr/>
        </p:nvSpPr>
        <p:spPr>
          <a:xfrm>
            <a:off x="6281531" y="1575026"/>
            <a:ext cx="2478157" cy="111318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a:extLst>
              <a:ext uri="{FF2B5EF4-FFF2-40B4-BE49-F238E27FC236}">
                <a16:creationId xmlns:a16="http://schemas.microsoft.com/office/drawing/2014/main" id="{C99E8503-8544-442E-ADEC-D9947C7E8D1E}"/>
              </a:ext>
            </a:extLst>
          </p:cNvPr>
          <p:cNvSpPr txBox="1"/>
          <p:nvPr/>
        </p:nvSpPr>
        <p:spPr>
          <a:xfrm>
            <a:off x="6496876" y="1531453"/>
            <a:ext cx="2093844" cy="1200329"/>
          </a:xfrm>
          <a:prstGeom prst="rect">
            <a:avLst/>
          </a:prstGeom>
          <a:noFill/>
        </p:spPr>
        <p:txBody>
          <a:bodyPr wrap="square" rtlCol="0">
            <a:spAutoFit/>
          </a:bodyPr>
          <a:lstStyle/>
          <a:p>
            <a:pPr algn="ctr"/>
            <a:r>
              <a:rPr lang="en-US" dirty="0"/>
              <a:t>Child </a:t>
            </a:r>
            <a:r>
              <a:rPr lang="en-US" b="1" u="sng" dirty="0"/>
              <a:t>must</a:t>
            </a:r>
            <a:r>
              <a:rPr lang="en-US" dirty="0"/>
              <a:t> be collected </a:t>
            </a:r>
            <a:r>
              <a:rPr lang="en-US" b="1" u="sng" dirty="0"/>
              <a:t>immediately</a:t>
            </a:r>
            <a:r>
              <a:rPr lang="en-US" dirty="0"/>
              <a:t> from school.</a:t>
            </a:r>
            <a:endParaRPr lang="en-GB" dirty="0"/>
          </a:p>
        </p:txBody>
      </p:sp>
      <p:sp>
        <p:nvSpPr>
          <p:cNvPr id="12" name="Rectangle: Rounded Corners 11">
            <a:extLst>
              <a:ext uri="{FF2B5EF4-FFF2-40B4-BE49-F238E27FC236}">
                <a16:creationId xmlns:a16="http://schemas.microsoft.com/office/drawing/2014/main" id="{AABF1215-71C9-4D83-95DA-382C00AA73BC}"/>
              </a:ext>
            </a:extLst>
          </p:cNvPr>
          <p:cNvSpPr/>
          <p:nvPr/>
        </p:nvSpPr>
        <p:spPr>
          <a:xfrm>
            <a:off x="9223514" y="1575026"/>
            <a:ext cx="2478157" cy="111318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extBox 12">
            <a:extLst>
              <a:ext uri="{FF2B5EF4-FFF2-40B4-BE49-F238E27FC236}">
                <a16:creationId xmlns:a16="http://schemas.microsoft.com/office/drawing/2014/main" id="{2C520CF1-DAFF-4F87-B81C-F1B23117379C}"/>
              </a:ext>
            </a:extLst>
          </p:cNvPr>
          <p:cNvSpPr txBox="1"/>
          <p:nvPr/>
        </p:nvSpPr>
        <p:spPr>
          <a:xfrm>
            <a:off x="9415670" y="1738157"/>
            <a:ext cx="2093844" cy="707886"/>
          </a:xfrm>
          <a:prstGeom prst="rect">
            <a:avLst/>
          </a:prstGeom>
          <a:noFill/>
        </p:spPr>
        <p:txBody>
          <a:bodyPr wrap="square" rtlCol="0">
            <a:spAutoFit/>
          </a:bodyPr>
          <a:lstStyle/>
          <a:p>
            <a:pPr algn="ctr"/>
            <a:r>
              <a:rPr lang="en-US" sz="2000" dirty="0"/>
              <a:t>Mandatory 7 days of self-isolation.</a:t>
            </a:r>
          </a:p>
        </p:txBody>
      </p:sp>
      <p:sp>
        <p:nvSpPr>
          <p:cNvPr id="14" name="Rectangle 13">
            <a:extLst>
              <a:ext uri="{FF2B5EF4-FFF2-40B4-BE49-F238E27FC236}">
                <a16:creationId xmlns:a16="http://schemas.microsoft.com/office/drawing/2014/main" id="{659C3974-20F3-426B-847A-5D4B96B26C2C}"/>
              </a:ext>
            </a:extLst>
          </p:cNvPr>
          <p:cNvSpPr/>
          <p:nvPr/>
        </p:nvSpPr>
        <p:spPr>
          <a:xfrm>
            <a:off x="9236745" y="3054480"/>
            <a:ext cx="2478157" cy="1754326"/>
          </a:xfrm>
          <a:prstGeom prst="rect">
            <a:avLst/>
          </a:prstGeom>
        </p:spPr>
        <p:txBody>
          <a:bodyPr wrap="square">
            <a:spAutoFit/>
          </a:bodyPr>
          <a:lstStyle/>
          <a:p>
            <a:pPr algn="ctr"/>
            <a:r>
              <a:rPr lang="en-US" dirty="0"/>
              <a:t>Test </a:t>
            </a:r>
            <a:r>
              <a:rPr lang="en-US" b="1" u="sng" dirty="0"/>
              <a:t>MUST</a:t>
            </a:r>
            <a:r>
              <a:rPr lang="en-US" dirty="0"/>
              <a:t> be arranged and </a:t>
            </a:r>
            <a:r>
              <a:rPr lang="en-US" b="1" u="sng" dirty="0"/>
              <a:t>must </a:t>
            </a:r>
            <a:r>
              <a:rPr lang="en-US" dirty="0"/>
              <a:t>take place.</a:t>
            </a:r>
          </a:p>
          <a:p>
            <a:pPr algn="ctr"/>
            <a:endParaRPr lang="en-US" dirty="0"/>
          </a:p>
          <a:p>
            <a:pPr algn="ctr"/>
            <a:r>
              <a:rPr lang="en-US" dirty="0"/>
              <a:t>All families must engage with the Test and Trace process.</a:t>
            </a:r>
            <a:endParaRPr lang="en-GB" dirty="0"/>
          </a:p>
        </p:txBody>
      </p:sp>
      <p:sp>
        <p:nvSpPr>
          <p:cNvPr id="16" name="Rectangle: Rounded Corners 15">
            <a:extLst>
              <a:ext uri="{FF2B5EF4-FFF2-40B4-BE49-F238E27FC236}">
                <a16:creationId xmlns:a16="http://schemas.microsoft.com/office/drawing/2014/main" id="{19268F88-F614-42DA-85E2-9D959A12F092}"/>
              </a:ext>
            </a:extLst>
          </p:cNvPr>
          <p:cNvSpPr/>
          <p:nvPr/>
        </p:nvSpPr>
        <p:spPr>
          <a:xfrm>
            <a:off x="6327907" y="2932656"/>
            <a:ext cx="2478157" cy="111318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Rounded Corners 16">
            <a:extLst>
              <a:ext uri="{FF2B5EF4-FFF2-40B4-BE49-F238E27FC236}">
                <a16:creationId xmlns:a16="http://schemas.microsoft.com/office/drawing/2014/main" id="{E1E6C1C5-898B-4618-92D5-35D221576B68}"/>
              </a:ext>
            </a:extLst>
          </p:cNvPr>
          <p:cNvSpPr/>
          <p:nvPr/>
        </p:nvSpPr>
        <p:spPr>
          <a:xfrm>
            <a:off x="545034" y="2997951"/>
            <a:ext cx="3535796" cy="1975280"/>
          </a:xfrm>
          <a:prstGeom prst="roundRect">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Rounded Corners 17">
            <a:extLst>
              <a:ext uri="{FF2B5EF4-FFF2-40B4-BE49-F238E27FC236}">
                <a16:creationId xmlns:a16="http://schemas.microsoft.com/office/drawing/2014/main" id="{0B10203D-FF9F-4326-8C32-49A2ABB583E2}"/>
              </a:ext>
            </a:extLst>
          </p:cNvPr>
          <p:cNvSpPr/>
          <p:nvPr/>
        </p:nvSpPr>
        <p:spPr>
          <a:xfrm>
            <a:off x="430694" y="5415637"/>
            <a:ext cx="11430001" cy="1299007"/>
          </a:xfrm>
          <a:prstGeom prst="round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u="sng" dirty="0">
                <a:solidFill>
                  <a:schemeClr val="tx1"/>
                </a:solidFill>
              </a:rPr>
              <a:t>Positive Test Result: </a:t>
            </a:r>
            <a:r>
              <a:rPr lang="en-US" dirty="0">
                <a:solidFill>
                  <a:schemeClr val="tx1"/>
                </a:solidFill>
              </a:rPr>
              <a:t>The child must complete the compulsory 7 days self-isolation from the date of the test.</a:t>
            </a:r>
          </a:p>
          <a:p>
            <a:pPr algn="ctr"/>
            <a:r>
              <a:rPr lang="en-US" dirty="0">
                <a:solidFill>
                  <a:schemeClr val="tx1"/>
                </a:solidFill>
              </a:rPr>
              <a:t>The rest of the bubble will close and all pupils in this bubble will need to undertake 14 days of compulsory self-isolation. If children develop symptoms in this time, they must be tested. School must be informed of the test outcome.</a:t>
            </a:r>
          </a:p>
          <a:p>
            <a:pPr algn="ctr"/>
            <a:r>
              <a:rPr lang="en-US" dirty="0">
                <a:solidFill>
                  <a:schemeClr val="tx1"/>
                </a:solidFill>
              </a:rPr>
              <a:t>If a result is received on a weekend, families </a:t>
            </a:r>
            <a:r>
              <a:rPr lang="en-US" b="1" u="sng" dirty="0">
                <a:solidFill>
                  <a:schemeClr val="tx1"/>
                </a:solidFill>
              </a:rPr>
              <a:t>must inform school by 9am on the Monday morning.</a:t>
            </a:r>
            <a:endParaRPr lang="en-GB" dirty="0">
              <a:solidFill>
                <a:schemeClr val="tx1"/>
              </a:solidFill>
            </a:endParaRPr>
          </a:p>
        </p:txBody>
      </p:sp>
      <p:sp>
        <p:nvSpPr>
          <p:cNvPr id="19" name="Rectangle 18">
            <a:extLst>
              <a:ext uri="{FF2B5EF4-FFF2-40B4-BE49-F238E27FC236}">
                <a16:creationId xmlns:a16="http://schemas.microsoft.com/office/drawing/2014/main" id="{8D3BC452-7755-4840-80EF-BA71F4A64614}"/>
              </a:ext>
            </a:extLst>
          </p:cNvPr>
          <p:cNvSpPr/>
          <p:nvPr/>
        </p:nvSpPr>
        <p:spPr>
          <a:xfrm>
            <a:off x="6304719" y="2976230"/>
            <a:ext cx="2478157" cy="923330"/>
          </a:xfrm>
          <a:prstGeom prst="rect">
            <a:avLst/>
          </a:prstGeom>
        </p:spPr>
        <p:txBody>
          <a:bodyPr wrap="square">
            <a:spAutoFit/>
          </a:bodyPr>
          <a:lstStyle/>
          <a:p>
            <a:pPr algn="ctr"/>
            <a:r>
              <a:rPr lang="en-US" dirty="0"/>
              <a:t>Parents </a:t>
            </a:r>
            <a:r>
              <a:rPr lang="en-US" b="1" u="sng" dirty="0"/>
              <a:t>MUST</a:t>
            </a:r>
            <a:r>
              <a:rPr lang="en-US" dirty="0"/>
              <a:t> inform school of test outcome </a:t>
            </a:r>
            <a:r>
              <a:rPr lang="en-US" b="1" u="sng" dirty="0"/>
              <a:t>immediately</a:t>
            </a:r>
            <a:r>
              <a:rPr lang="en-US" dirty="0"/>
              <a:t>.</a:t>
            </a:r>
            <a:endParaRPr lang="en-GB" dirty="0"/>
          </a:p>
        </p:txBody>
      </p:sp>
      <p:sp>
        <p:nvSpPr>
          <p:cNvPr id="20" name="Arrow: Right 19">
            <a:extLst>
              <a:ext uri="{FF2B5EF4-FFF2-40B4-BE49-F238E27FC236}">
                <a16:creationId xmlns:a16="http://schemas.microsoft.com/office/drawing/2014/main" id="{F8439822-64C8-4583-BE29-B8D940CFCC36}"/>
              </a:ext>
            </a:extLst>
          </p:cNvPr>
          <p:cNvSpPr/>
          <p:nvPr/>
        </p:nvSpPr>
        <p:spPr>
          <a:xfrm rot="10322486">
            <a:off x="4291181" y="3624309"/>
            <a:ext cx="1906302" cy="631273"/>
          </a:xfrm>
          <a:prstGeom prst="right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58680468-7EC9-48A2-8FCC-55E70CFF7657}"/>
              </a:ext>
            </a:extLst>
          </p:cNvPr>
          <p:cNvSpPr txBox="1"/>
          <p:nvPr/>
        </p:nvSpPr>
        <p:spPr>
          <a:xfrm rot="21093011">
            <a:off x="4575232" y="3693443"/>
            <a:ext cx="1606406" cy="369332"/>
          </a:xfrm>
          <a:prstGeom prst="rect">
            <a:avLst/>
          </a:prstGeom>
          <a:noFill/>
        </p:spPr>
        <p:txBody>
          <a:bodyPr wrap="square" rtlCol="0">
            <a:spAutoFit/>
          </a:bodyPr>
          <a:lstStyle/>
          <a:p>
            <a:r>
              <a:rPr lang="en-US" dirty="0"/>
              <a:t>Negative test</a:t>
            </a:r>
            <a:endParaRPr lang="en-GB" dirty="0"/>
          </a:p>
        </p:txBody>
      </p:sp>
      <p:sp>
        <p:nvSpPr>
          <p:cNvPr id="22" name="Rectangle 21">
            <a:extLst>
              <a:ext uri="{FF2B5EF4-FFF2-40B4-BE49-F238E27FC236}">
                <a16:creationId xmlns:a16="http://schemas.microsoft.com/office/drawing/2014/main" id="{D969CC32-9D36-43B4-9EFE-BF616335F269}"/>
              </a:ext>
            </a:extLst>
          </p:cNvPr>
          <p:cNvSpPr/>
          <p:nvPr/>
        </p:nvSpPr>
        <p:spPr>
          <a:xfrm>
            <a:off x="741178" y="3054480"/>
            <a:ext cx="3112705" cy="1846659"/>
          </a:xfrm>
          <a:prstGeom prst="rect">
            <a:avLst/>
          </a:prstGeom>
        </p:spPr>
        <p:txBody>
          <a:bodyPr wrap="square">
            <a:spAutoFit/>
          </a:bodyPr>
          <a:lstStyle/>
          <a:p>
            <a:pPr algn="ctr"/>
            <a:r>
              <a:rPr lang="en-US" sz="2400" b="1" u="sng" dirty="0"/>
              <a:t>Negative Test Result:</a:t>
            </a:r>
          </a:p>
          <a:p>
            <a:pPr algn="ctr"/>
            <a:r>
              <a:rPr lang="en-US" dirty="0"/>
              <a:t>The child must complete the compulsory 7 days self-isolation.</a:t>
            </a:r>
          </a:p>
          <a:p>
            <a:pPr algn="ctr"/>
            <a:r>
              <a:rPr lang="en-US" dirty="0"/>
              <a:t>The rest of the bubble can return to school as usual.</a:t>
            </a:r>
            <a:endParaRPr lang="en-GB" dirty="0"/>
          </a:p>
        </p:txBody>
      </p:sp>
      <p:sp>
        <p:nvSpPr>
          <p:cNvPr id="23" name="Arrow: Right 22">
            <a:extLst>
              <a:ext uri="{FF2B5EF4-FFF2-40B4-BE49-F238E27FC236}">
                <a16:creationId xmlns:a16="http://schemas.microsoft.com/office/drawing/2014/main" id="{7F3E9076-1D97-4075-91EA-09A6B082CED7}"/>
              </a:ext>
            </a:extLst>
          </p:cNvPr>
          <p:cNvSpPr/>
          <p:nvPr/>
        </p:nvSpPr>
        <p:spPr>
          <a:xfrm rot="7897971">
            <a:off x="5682194" y="4431569"/>
            <a:ext cx="1535632" cy="631273"/>
          </a:xfrm>
          <a:prstGeom prst="rightArrow">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TextBox 24">
            <a:extLst>
              <a:ext uri="{FF2B5EF4-FFF2-40B4-BE49-F238E27FC236}">
                <a16:creationId xmlns:a16="http://schemas.microsoft.com/office/drawing/2014/main" id="{84CEBC2B-2340-49CB-9D3A-030685863DE3}"/>
              </a:ext>
            </a:extLst>
          </p:cNvPr>
          <p:cNvSpPr txBox="1"/>
          <p:nvPr/>
        </p:nvSpPr>
        <p:spPr>
          <a:xfrm rot="18689241">
            <a:off x="5763245" y="4432406"/>
            <a:ext cx="1606406" cy="369332"/>
          </a:xfrm>
          <a:prstGeom prst="rect">
            <a:avLst/>
          </a:prstGeom>
          <a:noFill/>
        </p:spPr>
        <p:txBody>
          <a:bodyPr wrap="square" rtlCol="0">
            <a:spAutoFit/>
          </a:bodyPr>
          <a:lstStyle/>
          <a:p>
            <a:r>
              <a:rPr lang="en-US" dirty="0"/>
              <a:t>Positive test</a:t>
            </a:r>
            <a:endParaRPr lang="en-GB" dirty="0"/>
          </a:p>
        </p:txBody>
      </p:sp>
      <p:sp>
        <p:nvSpPr>
          <p:cNvPr id="28" name="Footer Placeholder 27">
            <a:extLst>
              <a:ext uri="{FF2B5EF4-FFF2-40B4-BE49-F238E27FC236}">
                <a16:creationId xmlns:a16="http://schemas.microsoft.com/office/drawing/2014/main" id="{450047E0-191E-42A9-AEF8-E0DFEE8F38B5}"/>
              </a:ext>
            </a:extLst>
          </p:cNvPr>
          <p:cNvSpPr>
            <a:spLocks noGrp="1"/>
          </p:cNvSpPr>
          <p:nvPr>
            <p:ph type="ftr" sz="quarter" idx="11"/>
          </p:nvPr>
        </p:nvSpPr>
        <p:spPr>
          <a:xfrm>
            <a:off x="9100930" y="6598665"/>
            <a:ext cx="4114800" cy="365125"/>
          </a:xfrm>
        </p:spPr>
        <p:txBody>
          <a:bodyPr/>
          <a:lstStyle/>
          <a:p>
            <a:r>
              <a:rPr lang="en-GB" dirty="0"/>
              <a:t>School Name</a:t>
            </a:r>
          </a:p>
        </p:txBody>
      </p:sp>
    </p:spTree>
    <p:extLst>
      <p:ext uri="{BB962C8B-B14F-4D97-AF65-F5344CB8AC3E}">
        <p14:creationId xmlns:p14="http://schemas.microsoft.com/office/powerpoint/2010/main" val="923398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Rounded Corners 14">
            <a:extLst>
              <a:ext uri="{FF2B5EF4-FFF2-40B4-BE49-F238E27FC236}">
                <a16:creationId xmlns:a16="http://schemas.microsoft.com/office/drawing/2014/main" id="{656D6A5D-C36F-49A7-B08B-06261F3D896F}"/>
              </a:ext>
            </a:extLst>
          </p:cNvPr>
          <p:cNvSpPr/>
          <p:nvPr/>
        </p:nvSpPr>
        <p:spPr>
          <a:xfrm>
            <a:off x="9283146" y="2872409"/>
            <a:ext cx="2478157" cy="210082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B59F2C0-D5D0-427D-A9AD-B0F3706824A6}"/>
              </a:ext>
            </a:extLst>
          </p:cNvPr>
          <p:cNvSpPr>
            <a:spLocks noGrp="1"/>
          </p:cNvSpPr>
          <p:nvPr>
            <p:ph type="ctrTitle"/>
          </p:nvPr>
        </p:nvSpPr>
        <p:spPr>
          <a:xfrm>
            <a:off x="202095" y="147589"/>
            <a:ext cx="11887200" cy="1498254"/>
          </a:xfrm>
        </p:spPr>
        <p:txBody>
          <a:bodyPr>
            <a:normAutofit/>
          </a:bodyPr>
          <a:lstStyle/>
          <a:p>
            <a:r>
              <a:rPr lang="en-US" sz="3600" dirty="0"/>
              <a:t>What if my child displays symptoms (new continuous cough, loss of taste or smell or high temperature) at home?</a:t>
            </a:r>
            <a:endParaRPr lang="en-GB" sz="3600" dirty="0"/>
          </a:p>
        </p:txBody>
      </p:sp>
      <p:sp>
        <p:nvSpPr>
          <p:cNvPr id="5" name="Rectangle: Rounded Corners 4">
            <a:extLst>
              <a:ext uri="{FF2B5EF4-FFF2-40B4-BE49-F238E27FC236}">
                <a16:creationId xmlns:a16="http://schemas.microsoft.com/office/drawing/2014/main" id="{400D6C81-6EAF-40D5-8A43-1697DA788FD0}"/>
              </a:ext>
            </a:extLst>
          </p:cNvPr>
          <p:cNvSpPr/>
          <p:nvPr/>
        </p:nvSpPr>
        <p:spPr>
          <a:xfrm>
            <a:off x="397565" y="1575026"/>
            <a:ext cx="2478157" cy="111318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DDAFE6B8-7A00-49B1-BD15-3592CBAB746A}"/>
              </a:ext>
            </a:extLst>
          </p:cNvPr>
          <p:cNvSpPr txBox="1"/>
          <p:nvPr/>
        </p:nvSpPr>
        <p:spPr>
          <a:xfrm>
            <a:off x="589721" y="1764545"/>
            <a:ext cx="2093844" cy="646331"/>
          </a:xfrm>
          <a:prstGeom prst="rect">
            <a:avLst/>
          </a:prstGeom>
          <a:noFill/>
        </p:spPr>
        <p:txBody>
          <a:bodyPr wrap="square" rtlCol="0">
            <a:spAutoFit/>
          </a:bodyPr>
          <a:lstStyle/>
          <a:p>
            <a:pPr algn="ctr"/>
            <a:r>
              <a:rPr lang="en-US" dirty="0"/>
              <a:t>Isolate your child where possible.</a:t>
            </a:r>
            <a:endParaRPr lang="en-GB" dirty="0"/>
          </a:p>
        </p:txBody>
      </p:sp>
      <p:sp>
        <p:nvSpPr>
          <p:cNvPr id="7" name="Rectangle: Rounded Corners 6">
            <a:extLst>
              <a:ext uri="{FF2B5EF4-FFF2-40B4-BE49-F238E27FC236}">
                <a16:creationId xmlns:a16="http://schemas.microsoft.com/office/drawing/2014/main" id="{0BF4B832-DFB4-41BA-8863-EEF5707933C2}"/>
              </a:ext>
            </a:extLst>
          </p:cNvPr>
          <p:cNvSpPr/>
          <p:nvPr/>
        </p:nvSpPr>
        <p:spPr>
          <a:xfrm>
            <a:off x="3339548" y="1575026"/>
            <a:ext cx="2478157" cy="111318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9A1BEF92-BBB6-4476-BC7D-79720E7739F1}"/>
              </a:ext>
            </a:extLst>
          </p:cNvPr>
          <p:cNvSpPr txBox="1"/>
          <p:nvPr/>
        </p:nvSpPr>
        <p:spPr>
          <a:xfrm>
            <a:off x="3554893" y="1575026"/>
            <a:ext cx="2093844" cy="1200329"/>
          </a:xfrm>
          <a:prstGeom prst="rect">
            <a:avLst/>
          </a:prstGeom>
          <a:noFill/>
        </p:spPr>
        <p:txBody>
          <a:bodyPr wrap="square" rtlCol="0">
            <a:spAutoFit/>
          </a:bodyPr>
          <a:lstStyle/>
          <a:p>
            <a:pPr algn="ctr"/>
            <a:r>
              <a:rPr lang="en-US" dirty="0"/>
              <a:t>Do not allow your child to attend school or other public places.</a:t>
            </a:r>
            <a:endParaRPr lang="en-GB" dirty="0"/>
          </a:p>
        </p:txBody>
      </p:sp>
      <p:sp>
        <p:nvSpPr>
          <p:cNvPr id="9" name="Rectangle: Rounded Corners 8">
            <a:extLst>
              <a:ext uri="{FF2B5EF4-FFF2-40B4-BE49-F238E27FC236}">
                <a16:creationId xmlns:a16="http://schemas.microsoft.com/office/drawing/2014/main" id="{29E652E6-C6A3-4C5A-8747-9086F3D5AF82}"/>
              </a:ext>
            </a:extLst>
          </p:cNvPr>
          <p:cNvSpPr/>
          <p:nvPr/>
        </p:nvSpPr>
        <p:spPr>
          <a:xfrm>
            <a:off x="6281531" y="1575026"/>
            <a:ext cx="2478157" cy="111318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Rounded Corners 11">
            <a:extLst>
              <a:ext uri="{FF2B5EF4-FFF2-40B4-BE49-F238E27FC236}">
                <a16:creationId xmlns:a16="http://schemas.microsoft.com/office/drawing/2014/main" id="{AABF1215-71C9-4D83-95DA-382C00AA73BC}"/>
              </a:ext>
            </a:extLst>
          </p:cNvPr>
          <p:cNvSpPr/>
          <p:nvPr/>
        </p:nvSpPr>
        <p:spPr>
          <a:xfrm>
            <a:off x="9223514" y="1575026"/>
            <a:ext cx="2478157" cy="111318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659C3974-20F3-426B-847A-5D4B96B26C2C}"/>
              </a:ext>
            </a:extLst>
          </p:cNvPr>
          <p:cNvSpPr/>
          <p:nvPr/>
        </p:nvSpPr>
        <p:spPr>
          <a:xfrm>
            <a:off x="9354360" y="2988545"/>
            <a:ext cx="2292606" cy="2031325"/>
          </a:xfrm>
          <a:prstGeom prst="rect">
            <a:avLst/>
          </a:prstGeom>
        </p:spPr>
        <p:txBody>
          <a:bodyPr wrap="square">
            <a:spAutoFit/>
          </a:bodyPr>
          <a:lstStyle/>
          <a:p>
            <a:pPr algn="ctr"/>
            <a:r>
              <a:rPr lang="en-US" dirty="0"/>
              <a:t>Test </a:t>
            </a:r>
            <a:r>
              <a:rPr lang="en-US" b="1" u="sng" dirty="0"/>
              <a:t>MUST</a:t>
            </a:r>
            <a:r>
              <a:rPr lang="en-US" dirty="0"/>
              <a:t> be arranged and </a:t>
            </a:r>
            <a:r>
              <a:rPr lang="en-US" b="1" u="sng" dirty="0"/>
              <a:t>must </a:t>
            </a:r>
            <a:r>
              <a:rPr lang="en-US" dirty="0"/>
              <a:t>take place.</a:t>
            </a:r>
          </a:p>
          <a:p>
            <a:pPr algn="ctr"/>
            <a:endParaRPr lang="en-US" dirty="0"/>
          </a:p>
          <a:p>
            <a:pPr algn="ctr"/>
            <a:r>
              <a:rPr lang="en-US" dirty="0"/>
              <a:t>All families must engage with the Test and Trace process.</a:t>
            </a:r>
            <a:endParaRPr lang="en-GB" dirty="0"/>
          </a:p>
        </p:txBody>
      </p:sp>
      <p:sp>
        <p:nvSpPr>
          <p:cNvPr id="16" name="Rectangle: Rounded Corners 15">
            <a:extLst>
              <a:ext uri="{FF2B5EF4-FFF2-40B4-BE49-F238E27FC236}">
                <a16:creationId xmlns:a16="http://schemas.microsoft.com/office/drawing/2014/main" id="{19268F88-F614-42DA-85E2-9D959A12F092}"/>
              </a:ext>
            </a:extLst>
          </p:cNvPr>
          <p:cNvSpPr/>
          <p:nvPr/>
        </p:nvSpPr>
        <p:spPr>
          <a:xfrm>
            <a:off x="6327907" y="2932656"/>
            <a:ext cx="2478157" cy="1113182"/>
          </a:xfrm>
          <a:prstGeom prst="roundRect">
            <a:avLst/>
          </a:prstGeom>
          <a:solidFill>
            <a:schemeClr val="accent6">
              <a:lumMod val="20000"/>
              <a:lumOff val="8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Rounded Corners 16">
            <a:extLst>
              <a:ext uri="{FF2B5EF4-FFF2-40B4-BE49-F238E27FC236}">
                <a16:creationId xmlns:a16="http://schemas.microsoft.com/office/drawing/2014/main" id="{E1E6C1C5-898B-4618-92D5-35D221576B68}"/>
              </a:ext>
            </a:extLst>
          </p:cNvPr>
          <p:cNvSpPr/>
          <p:nvPr/>
        </p:nvSpPr>
        <p:spPr>
          <a:xfrm>
            <a:off x="545034" y="2997951"/>
            <a:ext cx="3535796" cy="1975280"/>
          </a:xfrm>
          <a:prstGeom prst="roundRect">
            <a:avLst/>
          </a:prstGeom>
          <a:solidFill>
            <a:schemeClr val="accent5">
              <a:lumMod val="60000"/>
              <a:lumOff val="4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Rounded Corners 17">
            <a:extLst>
              <a:ext uri="{FF2B5EF4-FFF2-40B4-BE49-F238E27FC236}">
                <a16:creationId xmlns:a16="http://schemas.microsoft.com/office/drawing/2014/main" id="{0B10203D-FF9F-4326-8C32-49A2ABB583E2}"/>
              </a:ext>
            </a:extLst>
          </p:cNvPr>
          <p:cNvSpPr/>
          <p:nvPr/>
        </p:nvSpPr>
        <p:spPr>
          <a:xfrm>
            <a:off x="430694" y="5243821"/>
            <a:ext cx="11430001" cy="1299007"/>
          </a:xfrm>
          <a:prstGeom prst="roundRect">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u="sng" dirty="0">
                <a:solidFill>
                  <a:schemeClr val="tx1"/>
                </a:solidFill>
              </a:rPr>
              <a:t>Positive Test Result: </a:t>
            </a:r>
            <a:r>
              <a:rPr lang="en-US" dirty="0">
                <a:solidFill>
                  <a:schemeClr val="tx1"/>
                </a:solidFill>
              </a:rPr>
              <a:t>The child must complete the compulsory 7 days self-isolation from the date of the test.</a:t>
            </a:r>
          </a:p>
          <a:p>
            <a:pPr algn="ctr"/>
            <a:r>
              <a:rPr lang="en-US" dirty="0">
                <a:solidFill>
                  <a:schemeClr val="tx1"/>
                </a:solidFill>
              </a:rPr>
              <a:t>The rest of the bubble will close and all pupils in this bubble will need to undertake 14 days of compulsory self-isolation. If children develop symptoms in this time, they must be tested. School must be informed of the test outcome.</a:t>
            </a:r>
            <a:br>
              <a:rPr lang="en-US" dirty="0">
                <a:solidFill>
                  <a:schemeClr val="tx1"/>
                </a:solidFill>
              </a:rPr>
            </a:br>
            <a:r>
              <a:rPr lang="en-US" dirty="0">
                <a:solidFill>
                  <a:schemeClr val="tx1"/>
                </a:solidFill>
              </a:rPr>
              <a:t>If a result is received on a weekend, families </a:t>
            </a:r>
            <a:r>
              <a:rPr lang="en-US" b="1" u="sng" dirty="0">
                <a:solidFill>
                  <a:schemeClr val="tx1"/>
                </a:solidFill>
              </a:rPr>
              <a:t>must inform school by 9am on the Monday morning.</a:t>
            </a:r>
            <a:endParaRPr lang="en-GB" b="1" u="sng" dirty="0">
              <a:solidFill>
                <a:schemeClr val="tx1"/>
              </a:solidFill>
            </a:endParaRPr>
          </a:p>
        </p:txBody>
      </p:sp>
      <p:sp>
        <p:nvSpPr>
          <p:cNvPr id="19" name="Rectangle 18">
            <a:extLst>
              <a:ext uri="{FF2B5EF4-FFF2-40B4-BE49-F238E27FC236}">
                <a16:creationId xmlns:a16="http://schemas.microsoft.com/office/drawing/2014/main" id="{8D3BC452-7755-4840-80EF-BA71F4A64614}"/>
              </a:ext>
            </a:extLst>
          </p:cNvPr>
          <p:cNvSpPr/>
          <p:nvPr/>
        </p:nvSpPr>
        <p:spPr>
          <a:xfrm>
            <a:off x="6304719" y="2976230"/>
            <a:ext cx="2478157" cy="923330"/>
          </a:xfrm>
          <a:prstGeom prst="rect">
            <a:avLst/>
          </a:prstGeom>
        </p:spPr>
        <p:txBody>
          <a:bodyPr wrap="square">
            <a:spAutoFit/>
          </a:bodyPr>
          <a:lstStyle/>
          <a:p>
            <a:pPr algn="ctr"/>
            <a:r>
              <a:rPr lang="en-US" dirty="0"/>
              <a:t>Parents </a:t>
            </a:r>
            <a:r>
              <a:rPr lang="en-US" b="1" u="sng" dirty="0"/>
              <a:t>MUST</a:t>
            </a:r>
            <a:r>
              <a:rPr lang="en-US" dirty="0"/>
              <a:t> inform school of test outcome </a:t>
            </a:r>
            <a:r>
              <a:rPr lang="en-US" b="1" u="sng" dirty="0"/>
              <a:t>immediately</a:t>
            </a:r>
            <a:r>
              <a:rPr lang="en-US" dirty="0"/>
              <a:t>.</a:t>
            </a:r>
            <a:endParaRPr lang="en-GB" dirty="0"/>
          </a:p>
        </p:txBody>
      </p:sp>
      <p:sp>
        <p:nvSpPr>
          <p:cNvPr id="20" name="Arrow: Right 19">
            <a:extLst>
              <a:ext uri="{FF2B5EF4-FFF2-40B4-BE49-F238E27FC236}">
                <a16:creationId xmlns:a16="http://schemas.microsoft.com/office/drawing/2014/main" id="{F8439822-64C8-4583-BE29-B8D940CFCC36}"/>
              </a:ext>
            </a:extLst>
          </p:cNvPr>
          <p:cNvSpPr/>
          <p:nvPr/>
        </p:nvSpPr>
        <p:spPr>
          <a:xfrm rot="9715464">
            <a:off x="4139479" y="3648440"/>
            <a:ext cx="2061843" cy="631273"/>
          </a:xfrm>
          <a:prstGeom prst="rightArrow">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Box 20">
            <a:extLst>
              <a:ext uri="{FF2B5EF4-FFF2-40B4-BE49-F238E27FC236}">
                <a16:creationId xmlns:a16="http://schemas.microsoft.com/office/drawing/2014/main" id="{58680468-7EC9-48A2-8FCC-55E70CFF7657}"/>
              </a:ext>
            </a:extLst>
          </p:cNvPr>
          <p:cNvSpPr txBox="1"/>
          <p:nvPr/>
        </p:nvSpPr>
        <p:spPr>
          <a:xfrm rot="20500183">
            <a:off x="4575232" y="3693443"/>
            <a:ext cx="1606406" cy="369332"/>
          </a:xfrm>
          <a:prstGeom prst="rect">
            <a:avLst/>
          </a:prstGeom>
          <a:noFill/>
        </p:spPr>
        <p:txBody>
          <a:bodyPr wrap="square" rtlCol="0">
            <a:spAutoFit/>
          </a:bodyPr>
          <a:lstStyle/>
          <a:p>
            <a:r>
              <a:rPr lang="en-US" dirty="0"/>
              <a:t>Negative test</a:t>
            </a:r>
            <a:endParaRPr lang="en-GB" dirty="0"/>
          </a:p>
        </p:txBody>
      </p:sp>
      <p:sp>
        <p:nvSpPr>
          <p:cNvPr id="22" name="Rectangle 21">
            <a:extLst>
              <a:ext uri="{FF2B5EF4-FFF2-40B4-BE49-F238E27FC236}">
                <a16:creationId xmlns:a16="http://schemas.microsoft.com/office/drawing/2014/main" id="{D969CC32-9D36-43B4-9EFE-BF616335F269}"/>
              </a:ext>
            </a:extLst>
          </p:cNvPr>
          <p:cNvSpPr/>
          <p:nvPr/>
        </p:nvSpPr>
        <p:spPr>
          <a:xfrm>
            <a:off x="741178" y="3054480"/>
            <a:ext cx="3112705" cy="1846659"/>
          </a:xfrm>
          <a:prstGeom prst="rect">
            <a:avLst/>
          </a:prstGeom>
        </p:spPr>
        <p:txBody>
          <a:bodyPr wrap="square">
            <a:spAutoFit/>
          </a:bodyPr>
          <a:lstStyle/>
          <a:p>
            <a:pPr algn="ctr"/>
            <a:r>
              <a:rPr lang="en-US" sz="2400" b="1" u="sng" dirty="0"/>
              <a:t>Negative Test Result:</a:t>
            </a:r>
          </a:p>
          <a:p>
            <a:pPr algn="ctr"/>
            <a:r>
              <a:rPr lang="en-US" dirty="0"/>
              <a:t>The child must complete the compulsory 7 days self-isolation.</a:t>
            </a:r>
          </a:p>
          <a:p>
            <a:pPr algn="ctr"/>
            <a:r>
              <a:rPr lang="en-US" dirty="0"/>
              <a:t>The rest of the bubble can return to school as usual.</a:t>
            </a:r>
            <a:endParaRPr lang="en-GB" dirty="0"/>
          </a:p>
        </p:txBody>
      </p:sp>
      <p:sp>
        <p:nvSpPr>
          <p:cNvPr id="23" name="Arrow: Right 22">
            <a:extLst>
              <a:ext uri="{FF2B5EF4-FFF2-40B4-BE49-F238E27FC236}">
                <a16:creationId xmlns:a16="http://schemas.microsoft.com/office/drawing/2014/main" id="{7F3E9076-1D97-4075-91EA-09A6B082CED7}"/>
              </a:ext>
            </a:extLst>
          </p:cNvPr>
          <p:cNvSpPr/>
          <p:nvPr/>
        </p:nvSpPr>
        <p:spPr>
          <a:xfrm rot="7897971">
            <a:off x="5841637" y="4359966"/>
            <a:ext cx="1344034" cy="631273"/>
          </a:xfrm>
          <a:prstGeom prst="rightArrow">
            <a:avLst/>
          </a:prstGeom>
          <a:solidFill>
            <a:schemeClr val="accent2">
              <a:lumMod val="40000"/>
              <a:lumOff val="6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TextBox 24">
            <a:extLst>
              <a:ext uri="{FF2B5EF4-FFF2-40B4-BE49-F238E27FC236}">
                <a16:creationId xmlns:a16="http://schemas.microsoft.com/office/drawing/2014/main" id="{84CEBC2B-2340-49CB-9D3A-030685863DE3}"/>
              </a:ext>
            </a:extLst>
          </p:cNvPr>
          <p:cNvSpPr txBox="1"/>
          <p:nvPr/>
        </p:nvSpPr>
        <p:spPr>
          <a:xfrm rot="18689241">
            <a:off x="5874890" y="4382099"/>
            <a:ext cx="1472092" cy="369332"/>
          </a:xfrm>
          <a:prstGeom prst="rect">
            <a:avLst/>
          </a:prstGeom>
          <a:noFill/>
        </p:spPr>
        <p:txBody>
          <a:bodyPr wrap="square" rtlCol="0">
            <a:spAutoFit/>
          </a:bodyPr>
          <a:lstStyle/>
          <a:p>
            <a:r>
              <a:rPr lang="en-US" dirty="0"/>
              <a:t>Positive test</a:t>
            </a:r>
            <a:endParaRPr lang="en-GB" dirty="0"/>
          </a:p>
        </p:txBody>
      </p:sp>
      <p:sp>
        <p:nvSpPr>
          <p:cNvPr id="24" name="TextBox 23">
            <a:extLst>
              <a:ext uri="{FF2B5EF4-FFF2-40B4-BE49-F238E27FC236}">
                <a16:creationId xmlns:a16="http://schemas.microsoft.com/office/drawing/2014/main" id="{3EC971BC-02CC-4DF9-A330-0AED08CD3223}"/>
              </a:ext>
            </a:extLst>
          </p:cNvPr>
          <p:cNvSpPr txBox="1"/>
          <p:nvPr/>
        </p:nvSpPr>
        <p:spPr>
          <a:xfrm>
            <a:off x="6520063" y="1739034"/>
            <a:ext cx="2093844" cy="707886"/>
          </a:xfrm>
          <a:prstGeom prst="rect">
            <a:avLst/>
          </a:prstGeom>
          <a:noFill/>
        </p:spPr>
        <p:txBody>
          <a:bodyPr wrap="square" rtlCol="0">
            <a:spAutoFit/>
          </a:bodyPr>
          <a:lstStyle/>
          <a:p>
            <a:pPr algn="ctr"/>
            <a:r>
              <a:rPr lang="en-US" sz="2000" dirty="0"/>
              <a:t>Mandatory 7 days of self-isolation.</a:t>
            </a:r>
          </a:p>
        </p:txBody>
      </p:sp>
      <p:sp>
        <p:nvSpPr>
          <p:cNvPr id="26" name="TextBox 25">
            <a:extLst>
              <a:ext uri="{FF2B5EF4-FFF2-40B4-BE49-F238E27FC236}">
                <a16:creationId xmlns:a16="http://schemas.microsoft.com/office/drawing/2014/main" id="{357EED09-ED30-4865-8743-54B54303688B}"/>
              </a:ext>
            </a:extLst>
          </p:cNvPr>
          <p:cNvSpPr txBox="1"/>
          <p:nvPr/>
        </p:nvSpPr>
        <p:spPr>
          <a:xfrm>
            <a:off x="9289783" y="1610461"/>
            <a:ext cx="2312496" cy="923330"/>
          </a:xfrm>
          <a:prstGeom prst="rect">
            <a:avLst/>
          </a:prstGeom>
          <a:noFill/>
        </p:spPr>
        <p:txBody>
          <a:bodyPr wrap="square" rtlCol="0">
            <a:spAutoFit/>
          </a:bodyPr>
          <a:lstStyle/>
          <a:p>
            <a:pPr algn="ctr"/>
            <a:r>
              <a:rPr lang="en-US" dirty="0"/>
              <a:t>Inform school if your child is displaying symptoms.</a:t>
            </a:r>
          </a:p>
        </p:txBody>
      </p:sp>
      <p:sp>
        <p:nvSpPr>
          <p:cNvPr id="3" name="Footer Placeholder 2">
            <a:extLst>
              <a:ext uri="{FF2B5EF4-FFF2-40B4-BE49-F238E27FC236}">
                <a16:creationId xmlns:a16="http://schemas.microsoft.com/office/drawing/2014/main" id="{C5938439-1963-4DCB-9FFB-F749E2052287}"/>
              </a:ext>
            </a:extLst>
          </p:cNvPr>
          <p:cNvSpPr>
            <a:spLocks noGrp="1"/>
          </p:cNvSpPr>
          <p:nvPr>
            <p:ph type="ftr" sz="quarter" idx="11"/>
          </p:nvPr>
        </p:nvSpPr>
        <p:spPr>
          <a:xfrm>
            <a:off x="9187068" y="6584216"/>
            <a:ext cx="4114800" cy="365125"/>
          </a:xfrm>
        </p:spPr>
        <p:txBody>
          <a:bodyPr/>
          <a:lstStyle/>
          <a:p>
            <a:r>
              <a:rPr lang="en-GB" dirty="0"/>
              <a:t>School Name </a:t>
            </a:r>
          </a:p>
        </p:txBody>
      </p:sp>
    </p:spTree>
    <p:extLst>
      <p:ext uri="{BB962C8B-B14F-4D97-AF65-F5344CB8AC3E}">
        <p14:creationId xmlns:p14="http://schemas.microsoft.com/office/powerpoint/2010/main" val="2669158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DA28C-C817-4D4C-8131-BDC1F9C87101}"/>
              </a:ext>
            </a:extLst>
          </p:cNvPr>
          <p:cNvSpPr>
            <a:spLocks noGrp="1"/>
          </p:cNvSpPr>
          <p:nvPr>
            <p:ph type="ctrTitle"/>
          </p:nvPr>
        </p:nvSpPr>
        <p:spPr>
          <a:xfrm>
            <a:off x="809714" y="181459"/>
            <a:ext cx="10772685" cy="1846124"/>
          </a:xfrm>
        </p:spPr>
        <p:txBody>
          <a:bodyPr/>
          <a:lstStyle/>
          <a:p>
            <a:r>
              <a:rPr lang="en-US" dirty="0"/>
              <a:t>What if I am contacted by</a:t>
            </a:r>
            <a:br>
              <a:rPr lang="en-US" dirty="0"/>
            </a:br>
            <a:r>
              <a:rPr lang="en-US" b="1" u="sng" dirty="0"/>
              <a:t>NHS Test and Trace</a:t>
            </a:r>
            <a:r>
              <a:rPr lang="en-US" dirty="0"/>
              <a:t>?</a:t>
            </a:r>
            <a:endParaRPr lang="en-GB" dirty="0"/>
          </a:p>
        </p:txBody>
      </p:sp>
      <p:sp>
        <p:nvSpPr>
          <p:cNvPr id="3" name="Subtitle 2">
            <a:extLst>
              <a:ext uri="{FF2B5EF4-FFF2-40B4-BE49-F238E27FC236}">
                <a16:creationId xmlns:a16="http://schemas.microsoft.com/office/drawing/2014/main" id="{F8784DBB-1385-4978-9CCE-F56580B53117}"/>
              </a:ext>
            </a:extLst>
          </p:cNvPr>
          <p:cNvSpPr>
            <a:spLocks noGrp="1"/>
          </p:cNvSpPr>
          <p:nvPr>
            <p:ph type="subTitle" idx="1"/>
          </p:nvPr>
        </p:nvSpPr>
        <p:spPr>
          <a:xfrm>
            <a:off x="809714" y="2609402"/>
            <a:ext cx="4770783" cy="2745753"/>
          </a:xfrm>
        </p:spPr>
        <p:style>
          <a:lnRef idx="1">
            <a:schemeClr val="accent6"/>
          </a:lnRef>
          <a:fillRef idx="2">
            <a:schemeClr val="accent6"/>
          </a:fillRef>
          <a:effectRef idx="1">
            <a:schemeClr val="accent6"/>
          </a:effectRef>
          <a:fontRef idx="minor">
            <a:schemeClr val="dk1"/>
          </a:fontRef>
        </p:style>
        <p:txBody>
          <a:bodyPr>
            <a:normAutofit/>
          </a:bodyPr>
          <a:lstStyle/>
          <a:p>
            <a:r>
              <a:rPr lang="en-US" sz="4400" dirty="0"/>
              <a:t>Follow all instructions from the NHS Test and Trace advisor</a:t>
            </a:r>
            <a:endParaRPr lang="en-GB" sz="4400" dirty="0"/>
          </a:p>
        </p:txBody>
      </p:sp>
      <p:sp>
        <p:nvSpPr>
          <p:cNvPr id="5" name="Subtitle 2">
            <a:extLst>
              <a:ext uri="{FF2B5EF4-FFF2-40B4-BE49-F238E27FC236}">
                <a16:creationId xmlns:a16="http://schemas.microsoft.com/office/drawing/2014/main" id="{51CC1004-D40D-49D4-98A0-7DF95EBAE75F}"/>
              </a:ext>
            </a:extLst>
          </p:cNvPr>
          <p:cNvSpPr txBox="1">
            <a:spLocks/>
          </p:cNvSpPr>
          <p:nvPr/>
        </p:nvSpPr>
        <p:spPr>
          <a:xfrm>
            <a:off x="6611503" y="2609401"/>
            <a:ext cx="4770783" cy="2745753"/>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9pPr>
          </a:lstStyle>
          <a:p>
            <a:endParaRPr lang="en-US" sz="3200" dirty="0"/>
          </a:p>
          <a:p>
            <a:r>
              <a:rPr lang="en-US" sz="4400" dirty="0"/>
              <a:t>Inform school immediately</a:t>
            </a:r>
            <a:endParaRPr lang="en-GB" sz="4400" dirty="0"/>
          </a:p>
        </p:txBody>
      </p:sp>
      <p:sp>
        <p:nvSpPr>
          <p:cNvPr id="6" name="Subtitle 2">
            <a:extLst>
              <a:ext uri="{FF2B5EF4-FFF2-40B4-BE49-F238E27FC236}">
                <a16:creationId xmlns:a16="http://schemas.microsoft.com/office/drawing/2014/main" id="{04C4FD46-55D3-4AA7-8489-7D9B6F216DCA}"/>
              </a:ext>
            </a:extLst>
          </p:cNvPr>
          <p:cNvSpPr txBox="1">
            <a:spLocks/>
          </p:cNvSpPr>
          <p:nvPr/>
        </p:nvSpPr>
        <p:spPr>
          <a:xfrm>
            <a:off x="809714" y="5936974"/>
            <a:ext cx="10572572" cy="686558"/>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ormAutofit fontScale="5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dk1"/>
                </a:solidFill>
                <a:latin typeface="+mn-lt"/>
                <a:ea typeface="+mn-ea"/>
                <a:cs typeface="+mn-cs"/>
              </a:defRPr>
            </a:lvl9pPr>
          </a:lstStyle>
          <a:p>
            <a:endParaRPr lang="en-US" sz="1600" dirty="0"/>
          </a:p>
          <a:p>
            <a:r>
              <a:rPr lang="en-US" sz="4400" dirty="0"/>
              <a:t>If you are contacted on a weekend, inform school </a:t>
            </a:r>
            <a:r>
              <a:rPr lang="en-US" sz="4400" b="1" u="sng" dirty="0"/>
              <a:t>by 9am</a:t>
            </a:r>
            <a:r>
              <a:rPr lang="en-US" sz="4400" dirty="0"/>
              <a:t> on the Monday morning.</a:t>
            </a:r>
            <a:endParaRPr lang="en-GB" sz="4400" dirty="0"/>
          </a:p>
        </p:txBody>
      </p:sp>
      <p:sp>
        <p:nvSpPr>
          <p:cNvPr id="7" name="Footer Placeholder 6">
            <a:extLst>
              <a:ext uri="{FF2B5EF4-FFF2-40B4-BE49-F238E27FC236}">
                <a16:creationId xmlns:a16="http://schemas.microsoft.com/office/drawing/2014/main" id="{422E5FBD-6520-4929-B9AC-3E59AD6B744E}"/>
              </a:ext>
            </a:extLst>
          </p:cNvPr>
          <p:cNvSpPr>
            <a:spLocks noGrp="1"/>
          </p:cNvSpPr>
          <p:nvPr>
            <p:ph type="ftr" sz="quarter" idx="11"/>
          </p:nvPr>
        </p:nvSpPr>
        <p:spPr>
          <a:xfrm>
            <a:off x="8996894" y="6623532"/>
            <a:ext cx="4114800" cy="365125"/>
          </a:xfrm>
        </p:spPr>
        <p:txBody>
          <a:bodyPr/>
          <a:lstStyle/>
          <a:p>
            <a:r>
              <a:rPr lang="en-GB" dirty="0"/>
              <a:t>School Name</a:t>
            </a:r>
          </a:p>
        </p:txBody>
      </p:sp>
    </p:spTree>
    <p:extLst>
      <p:ext uri="{BB962C8B-B14F-4D97-AF65-F5344CB8AC3E}">
        <p14:creationId xmlns:p14="http://schemas.microsoft.com/office/powerpoint/2010/main" val="805844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C494D-3364-4815-8B49-27DBD7FA874F}"/>
              </a:ext>
            </a:extLst>
          </p:cNvPr>
          <p:cNvSpPr>
            <a:spLocks noGrp="1"/>
          </p:cNvSpPr>
          <p:nvPr>
            <p:ph type="ctrTitle"/>
          </p:nvPr>
        </p:nvSpPr>
        <p:spPr>
          <a:xfrm>
            <a:off x="1524000" y="0"/>
            <a:ext cx="9144000" cy="878715"/>
          </a:xfrm>
        </p:spPr>
        <p:txBody>
          <a:bodyPr>
            <a:normAutofit fontScale="90000"/>
          </a:bodyPr>
          <a:lstStyle/>
          <a:p>
            <a:r>
              <a:rPr lang="en-US" dirty="0">
                <a:solidFill>
                  <a:schemeClr val="accent6">
                    <a:lumMod val="75000"/>
                  </a:schemeClr>
                </a:solidFill>
              </a:rPr>
              <a:t>Other FAQs</a:t>
            </a:r>
            <a:endParaRPr lang="en-GB" dirty="0">
              <a:solidFill>
                <a:schemeClr val="accent6">
                  <a:lumMod val="75000"/>
                </a:schemeClr>
              </a:solidFill>
            </a:endParaRPr>
          </a:p>
        </p:txBody>
      </p:sp>
      <p:sp>
        <p:nvSpPr>
          <p:cNvPr id="3" name="Subtitle 2">
            <a:extLst>
              <a:ext uri="{FF2B5EF4-FFF2-40B4-BE49-F238E27FC236}">
                <a16:creationId xmlns:a16="http://schemas.microsoft.com/office/drawing/2014/main" id="{C4FD2AF5-06A0-468A-A8DB-7DF43AC507D8}"/>
              </a:ext>
            </a:extLst>
          </p:cNvPr>
          <p:cNvSpPr>
            <a:spLocks noGrp="1"/>
          </p:cNvSpPr>
          <p:nvPr>
            <p:ph type="subTitle" idx="1"/>
          </p:nvPr>
        </p:nvSpPr>
        <p:spPr>
          <a:xfrm>
            <a:off x="205408" y="878714"/>
            <a:ext cx="11781183" cy="5477635"/>
          </a:xfrm>
        </p:spPr>
        <p:txBody>
          <a:bodyPr>
            <a:normAutofit fontScale="92500" lnSpcReduction="10000"/>
          </a:bodyPr>
          <a:lstStyle/>
          <a:p>
            <a:r>
              <a:rPr lang="en-US" b="1" i="1" dirty="0"/>
              <a:t>Will my child need their book bag?</a:t>
            </a:r>
          </a:p>
          <a:p>
            <a:r>
              <a:rPr lang="en-US" dirty="0"/>
              <a:t>No, items must not be brought between home and school. This will be looked at during the first few weeks in September and further plans put in place</a:t>
            </a:r>
          </a:p>
          <a:p>
            <a:r>
              <a:rPr lang="en-US" b="1" i="1" dirty="0"/>
              <a:t>My child has medication. How do I arrange for this to be taken in school time?</a:t>
            </a:r>
          </a:p>
          <a:p>
            <a:r>
              <a:rPr lang="en-US" dirty="0"/>
              <a:t>If medication requires 3 or more doses during the day, please call ahead to the office on</a:t>
            </a:r>
            <a:br>
              <a:rPr lang="en-US" dirty="0"/>
            </a:br>
            <a:r>
              <a:rPr lang="en-US" dirty="0"/>
              <a:t>0191 2570323 to discuss.</a:t>
            </a:r>
          </a:p>
          <a:p>
            <a:r>
              <a:rPr lang="en-GB" b="1" i="1" dirty="0"/>
              <a:t>Which classes have formed bubbles?</a:t>
            </a:r>
          </a:p>
          <a:p>
            <a:r>
              <a:rPr lang="en-GB" dirty="0"/>
              <a:t>Early years and year 1 -Bubble 1</a:t>
            </a:r>
          </a:p>
          <a:p>
            <a:r>
              <a:rPr lang="en-GB" dirty="0"/>
              <a:t>Year 2 and 3- Bubble 2</a:t>
            </a:r>
          </a:p>
          <a:p>
            <a:r>
              <a:rPr lang="en-GB" dirty="0"/>
              <a:t>Year 4,5 and 6 – Bubble 3</a:t>
            </a:r>
          </a:p>
          <a:p>
            <a:r>
              <a:rPr lang="en-GB" dirty="0"/>
              <a:t>Although more than one class in in a bubble each individual class will be kept apart as much as possible.  </a:t>
            </a:r>
          </a:p>
          <a:p>
            <a:r>
              <a:rPr lang="en-GB" b="1" i="1" dirty="0"/>
              <a:t>Will children social distance in school?</a:t>
            </a:r>
          </a:p>
          <a:p>
            <a:r>
              <a:rPr lang="en-GB" dirty="0"/>
              <a:t>Children within the same bubble will be in their class groups. Guidance states that children within the bubble may not be able to distance socially. Adults will distance from children as much as possible.</a:t>
            </a:r>
          </a:p>
          <a:p>
            <a:endParaRPr lang="en-GB" dirty="0"/>
          </a:p>
          <a:p>
            <a:endParaRPr lang="en-GB" dirty="0"/>
          </a:p>
        </p:txBody>
      </p:sp>
      <p:sp>
        <p:nvSpPr>
          <p:cNvPr id="4" name="Footer Placeholder 3">
            <a:extLst>
              <a:ext uri="{FF2B5EF4-FFF2-40B4-BE49-F238E27FC236}">
                <a16:creationId xmlns:a16="http://schemas.microsoft.com/office/drawing/2014/main" id="{F90A2E05-7936-4D92-BC41-49B7F918F2D7}"/>
              </a:ext>
            </a:extLst>
          </p:cNvPr>
          <p:cNvSpPr>
            <a:spLocks noGrp="1"/>
          </p:cNvSpPr>
          <p:nvPr>
            <p:ph type="ftr" sz="quarter" idx="11"/>
          </p:nvPr>
        </p:nvSpPr>
        <p:spPr/>
        <p:txBody>
          <a:bodyPr/>
          <a:lstStyle/>
          <a:p>
            <a:r>
              <a:rPr lang="en-GB" dirty="0"/>
              <a:t>School Name</a:t>
            </a:r>
          </a:p>
        </p:txBody>
      </p:sp>
    </p:spTree>
    <p:extLst>
      <p:ext uri="{BB962C8B-B14F-4D97-AF65-F5344CB8AC3E}">
        <p14:creationId xmlns:p14="http://schemas.microsoft.com/office/powerpoint/2010/main" val="36001328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909</Words>
  <Application>Microsoft Office PowerPoint</Application>
  <PresentationFormat>Widescreen</PresentationFormat>
  <Paragraphs>81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Return to School in September 2020</vt:lpstr>
      <vt:lpstr>School response if a child displays symptoms (new continuous cough, loss of taste or smell or high temperature) during school time.</vt:lpstr>
      <vt:lpstr>What if my child displays symptoms (new continuous cough, loss of taste or smell or high temperature) at home?</vt:lpstr>
      <vt:lpstr>What if I am contacted by NHS Test and Trace?</vt:lpstr>
      <vt:lpstr>Other FAQs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Return to School in September 2020</dc:title>
  <dc:creator>Alex Hudson</dc:creator>
  <cp:lastModifiedBy>Louise Bradford</cp:lastModifiedBy>
  <cp:revision>15</cp:revision>
  <dcterms:created xsi:type="dcterms:W3CDTF">2020-07-03T10:18:40Z</dcterms:created>
  <dcterms:modified xsi:type="dcterms:W3CDTF">2020-07-16T07:00:04Z</dcterms:modified>
</cp:coreProperties>
</file>