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81" r:id="rId3"/>
    <p:sldId id="257" r:id="rId4"/>
    <p:sldId id="276" r:id="rId5"/>
    <p:sldId id="277" r:id="rId6"/>
    <p:sldId id="282" r:id="rId7"/>
    <p:sldId id="283" r:id="rId8"/>
    <p:sldId id="280" r:id="rId9"/>
    <p:sldId id="259" r:id="rId10"/>
    <p:sldId id="268" r:id="rId11"/>
    <p:sldId id="260" r:id="rId12"/>
    <p:sldId id="261" r:id="rId13"/>
    <p:sldId id="262" r:id="rId14"/>
    <p:sldId id="269" r:id="rId15"/>
    <p:sldId id="263" r:id="rId16"/>
    <p:sldId id="264" r:id="rId17"/>
    <p:sldId id="265" r:id="rId18"/>
  </p:sldIdLst>
  <p:sldSz cx="12192000" cy="6858000"/>
  <p:notesSz cx="6797675" cy="9926638"/>
  <p:embeddedFontLst>
    <p:embeddedFont>
      <p:font typeface="Amatic SC" pitchFamily="2" charset="-79"/>
      <p:regular r:id="rId2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omic Sans MS" panose="030F0902030302020204" pitchFamily="66"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85FF"/>
    <a:srgbClr val="CCFFFF"/>
    <a:srgbClr val="CCCCFF"/>
    <a:srgbClr val="E1FFFF"/>
    <a:srgbClr val="FFEFFF"/>
    <a:srgbClr val="E6E5FB"/>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5515" autoAdjust="0"/>
  </p:normalViewPr>
  <p:slideViewPr>
    <p:cSldViewPr snapToGrid="0">
      <p:cViewPr varScale="1">
        <p:scale>
          <a:sx n="99" d="100"/>
          <a:sy n="99" d="100"/>
        </p:scale>
        <p:origin x="1616"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6" d="100"/>
        <a:sy n="9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14/08/2022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a:t>
            </a:fld>
            <a:endParaRPr lang="en-GB"/>
          </a:p>
        </p:txBody>
      </p:sp>
    </p:spTree>
    <p:extLst>
      <p:ext uri="{BB962C8B-B14F-4D97-AF65-F5344CB8AC3E}">
        <p14:creationId xmlns:p14="http://schemas.microsoft.com/office/powerpoint/2010/main" val="111961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EE44C5-FA99-4680-9B86-B28965A57CB9}" type="slidenum">
              <a:rPr lang="en-GB" smtClean="0"/>
              <a:t>13</a:t>
            </a:fld>
            <a:endParaRPr lang="en-GB"/>
          </a:p>
        </p:txBody>
      </p:sp>
    </p:spTree>
    <p:extLst>
      <p:ext uri="{BB962C8B-B14F-4D97-AF65-F5344CB8AC3E}">
        <p14:creationId xmlns:p14="http://schemas.microsoft.com/office/powerpoint/2010/main" val="13190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3633525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1439742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8</a:t>
            </a:fld>
            <a:endParaRPr lang="en-GB"/>
          </a:p>
        </p:txBody>
      </p:sp>
    </p:spTree>
    <p:extLst>
      <p:ext uri="{BB962C8B-B14F-4D97-AF65-F5344CB8AC3E}">
        <p14:creationId xmlns:p14="http://schemas.microsoft.com/office/powerpoint/2010/main" val="2750199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9</a:t>
            </a:fld>
            <a:endParaRPr lang="en-GB"/>
          </a:p>
        </p:txBody>
      </p:sp>
    </p:spTree>
    <p:extLst>
      <p:ext uri="{BB962C8B-B14F-4D97-AF65-F5344CB8AC3E}">
        <p14:creationId xmlns:p14="http://schemas.microsoft.com/office/powerpoint/2010/main" val="825077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10</a:t>
            </a:fld>
            <a:endParaRPr lang="en-GB"/>
          </a:p>
        </p:txBody>
      </p:sp>
    </p:spTree>
    <p:extLst>
      <p:ext uri="{BB962C8B-B14F-4D97-AF65-F5344CB8AC3E}">
        <p14:creationId xmlns:p14="http://schemas.microsoft.com/office/powerpoint/2010/main" val="1784133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11</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FEE44C5-FA99-4680-9B86-B28965A57CB9}" type="slidenum">
              <a:rPr lang="en-GB" smtClean="0"/>
              <a:t>12</a:t>
            </a:fld>
            <a:endParaRPr lang="en-GB"/>
          </a:p>
        </p:txBody>
      </p:sp>
    </p:spTree>
    <p:extLst>
      <p:ext uri="{BB962C8B-B14F-4D97-AF65-F5344CB8AC3E}">
        <p14:creationId xmlns:p14="http://schemas.microsoft.com/office/powerpoint/2010/main" val="3210206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14/08/2022</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14/08/2022</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5.wdp"/></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D53B2E-8907-4083-B887-CF915FD698E8}"/>
              </a:ext>
            </a:extLst>
          </p:cNvPr>
          <p:cNvPicPr>
            <a:picLocks noChangeAspect="1"/>
          </p:cNvPicPr>
          <p:nvPr/>
        </p:nvPicPr>
        <p:blipFill>
          <a:blip r:embed="rId3"/>
          <a:stretch>
            <a:fillRect/>
          </a:stretch>
        </p:blipFill>
        <p:spPr>
          <a:xfrm>
            <a:off x="123474" y="2811106"/>
            <a:ext cx="5972526" cy="3802761"/>
          </a:xfrm>
          <a:prstGeom prst="rect">
            <a:avLst/>
          </a:prstGeom>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2961282" y="-1739693"/>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Comic Sans MS" panose="030F0902030302020204" pitchFamily="66" charset="0"/>
                <a:cs typeface="Amatic SC" panose="00000500000000000000" pitchFamily="2" charset="-79"/>
              </a:rPr>
              <a:t>Nursery F1 Long </a:t>
            </a:r>
          </a:p>
          <a:p>
            <a:r>
              <a:rPr lang="en-US" sz="4800" dirty="0">
                <a:latin typeface="Comic Sans MS" panose="030F0902030302020204" pitchFamily="66" charset="0"/>
                <a:cs typeface="Amatic SC" panose="00000500000000000000" pitchFamily="2" charset="-79"/>
              </a:rPr>
              <a:t>Term Plan 22-23</a:t>
            </a:r>
            <a:endParaRPr lang="en-GB" sz="4800" dirty="0">
              <a:latin typeface="Comic Sans MS" panose="030F0902030302020204" pitchFamily="66" charset="0"/>
              <a:cs typeface="Amatic SC" panose="00000500000000000000" pitchFamily="2" charset="-79"/>
            </a:endParaRPr>
          </a:p>
        </p:txBody>
      </p:sp>
      <p:sp>
        <p:nvSpPr>
          <p:cNvPr id="9" name="Rectangle 8"/>
          <p:cNvSpPr/>
          <p:nvPr/>
        </p:nvSpPr>
        <p:spPr>
          <a:xfrm>
            <a:off x="5867400" y="34290"/>
            <a:ext cx="6197600" cy="3754874"/>
          </a:xfrm>
          <a:prstGeom prst="rect">
            <a:avLst/>
          </a:prstGeom>
        </p:spPr>
        <p:txBody>
          <a:bodyPr wrap="square">
            <a:spAutoFit/>
          </a:bodyPr>
          <a:lstStyle/>
          <a:p>
            <a:pPr fontAlgn="t"/>
            <a:r>
              <a:rPr lang="en-GB" sz="1400" dirty="0">
                <a:latin typeface="Comic Sans MS" panose="030F0902030302020204" pitchFamily="66" charset="0"/>
                <a:cs typeface="Amatic SC" panose="020B0604020202020204" charset="-79"/>
              </a:rPr>
              <a:t>At Christ Church Primary School, we aim high and encourage everyone to reach their full potential and to be proud of their achievements.</a:t>
            </a:r>
          </a:p>
          <a:p>
            <a:pPr fontAlgn="t"/>
            <a:endParaRPr lang="en-GB" sz="1400" dirty="0">
              <a:latin typeface="Comic Sans MS" panose="030F0902030302020204" pitchFamily="66" charset="0"/>
              <a:cs typeface="Amatic SC" panose="020B0604020202020204" charset="-79"/>
            </a:endParaRPr>
          </a:p>
          <a:p>
            <a:pPr fontAlgn="t"/>
            <a:r>
              <a:rPr lang="en-GB" sz="1400" dirty="0">
                <a:latin typeface="Comic Sans MS" panose="030F0902030302020204" pitchFamily="66" charset="0"/>
                <a:cs typeface="Amatic SC" panose="020B0604020202020204" charset="-79"/>
              </a:rPr>
              <a:t>We feel honoured to be a part of children’s first steps into education and we are committed to their learning, well-being and happiness. We value every child as an individual and are committed to the development of the ’whole child’. We want our children to be confident, happy, independent learners who thrive on challenge and have the self- belief to know that they can do anything they want to do. </a:t>
            </a:r>
          </a:p>
          <a:p>
            <a:pPr fontAlgn="t"/>
            <a:endParaRPr lang="en-GB" sz="1400" dirty="0">
              <a:latin typeface="Comic Sans MS" panose="030F0902030302020204" pitchFamily="66" charset="0"/>
              <a:cs typeface="Amatic SC" panose="020B0604020202020204" charset="-79"/>
            </a:endParaRPr>
          </a:p>
          <a:p>
            <a:pPr fontAlgn="t"/>
            <a:r>
              <a:rPr lang="en-GB" sz="1400" dirty="0">
                <a:latin typeface="Comic Sans MS" panose="030F0902030302020204" pitchFamily="66" charset="0"/>
                <a:cs typeface="Amatic SC" panose="020B0604020202020204" charset="-79"/>
              </a:rPr>
              <a:t>Our school is an amazing place to be, staff pride themselves on building strong relationships with both parents/ carers and children. We provide a caring and nurturing environment which enables every child to ‘let their light shine’.</a:t>
            </a:r>
          </a:p>
          <a:p>
            <a:pPr fontAlgn="t"/>
            <a:endParaRPr lang="en-GB" sz="1400" dirty="0">
              <a:latin typeface="Comic Sans MS" panose="030F0902030302020204" pitchFamily="66" charset="0"/>
              <a:cs typeface="Amatic SC" panose="020B0604020202020204" charset="-79"/>
            </a:endParaRPr>
          </a:p>
          <a:p>
            <a:pPr fontAlgn="t"/>
            <a:r>
              <a:rPr lang="en-GB" sz="1400" dirty="0">
                <a:latin typeface="Comic Sans MS" panose="030F0902030302020204" pitchFamily="66" charset="0"/>
                <a:cs typeface="Amatic SC" panose="020B0604020202020204" charset="-79"/>
              </a:rPr>
              <a:t>- The EYFS team at Christ Church Primary School</a:t>
            </a:r>
            <a:br>
              <a:rPr lang="en-GB" sz="1400" dirty="0">
                <a:latin typeface="Acumin Pro"/>
              </a:rPr>
            </a:br>
            <a:endParaRPr lang="en-GB" sz="1400" dirty="0">
              <a:latin typeface="Acumin Pro"/>
            </a:endParaRPr>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1156855" y="-85844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Comic Sans MS" panose="030F0902030302020204" pitchFamily="66" charset="0"/>
                <a:cs typeface="Amatic SC" panose="00000500000000000000" pitchFamily="2" charset="-79"/>
              </a:rPr>
              <a:t>Personal, Social and Emotional Development</a:t>
            </a:r>
            <a:endParaRPr lang="en-GB" sz="2000" dirty="0">
              <a:latin typeface="Comic Sans MS" panose="030F0902030302020204" pitchFamily="66"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041638242"/>
              </p:ext>
            </p:extLst>
          </p:nvPr>
        </p:nvGraphicFramePr>
        <p:xfrm>
          <a:off x="380999" y="510641"/>
          <a:ext cx="11660577" cy="6309360"/>
        </p:xfrm>
        <a:graphic>
          <a:graphicData uri="http://schemas.openxmlformats.org/drawingml/2006/table">
            <a:tbl>
              <a:tblPr firstRow="1" bandRow="1">
                <a:tableStyleId>{5C22544A-7EE6-4342-B048-85BDC9FD1C3A}</a:tableStyleId>
              </a:tblPr>
              <a:tblGrid>
                <a:gridCol w="1285295">
                  <a:extLst>
                    <a:ext uri="{9D8B030D-6E8A-4147-A177-3AD203B41FA5}">
                      <a16:colId xmlns:a16="http://schemas.microsoft.com/office/drawing/2014/main" val="385991600"/>
                    </a:ext>
                  </a:extLst>
                </a:gridCol>
                <a:gridCol w="1725534">
                  <a:extLst>
                    <a:ext uri="{9D8B030D-6E8A-4147-A177-3AD203B41FA5}">
                      <a16:colId xmlns:a16="http://schemas.microsoft.com/office/drawing/2014/main" val="2865123548"/>
                    </a:ext>
                  </a:extLst>
                </a:gridCol>
                <a:gridCol w="1667060">
                  <a:extLst>
                    <a:ext uri="{9D8B030D-6E8A-4147-A177-3AD203B41FA5}">
                      <a16:colId xmlns:a16="http://schemas.microsoft.com/office/drawing/2014/main" val="872926247"/>
                    </a:ext>
                  </a:extLst>
                </a:gridCol>
                <a:gridCol w="1731361">
                  <a:extLst>
                    <a:ext uri="{9D8B030D-6E8A-4147-A177-3AD203B41FA5}">
                      <a16:colId xmlns:a16="http://schemas.microsoft.com/office/drawing/2014/main" val="1315738151"/>
                    </a:ext>
                  </a:extLst>
                </a:gridCol>
                <a:gridCol w="1741476">
                  <a:extLst>
                    <a:ext uri="{9D8B030D-6E8A-4147-A177-3AD203B41FA5}">
                      <a16:colId xmlns:a16="http://schemas.microsoft.com/office/drawing/2014/main" val="2709165749"/>
                    </a:ext>
                  </a:extLst>
                </a:gridCol>
                <a:gridCol w="1854383">
                  <a:extLst>
                    <a:ext uri="{9D8B030D-6E8A-4147-A177-3AD203B41FA5}">
                      <a16:colId xmlns:a16="http://schemas.microsoft.com/office/drawing/2014/main" val="788233820"/>
                    </a:ext>
                  </a:extLst>
                </a:gridCol>
                <a:gridCol w="1655468">
                  <a:extLst>
                    <a:ext uri="{9D8B030D-6E8A-4147-A177-3AD203B41FA5}">
                      <a16:colId xmlns:a16="http://schemas.microsoft.com/office/drawing/2014/main" val="4046203905"/>
                    </a:ext>
                  </a:extLst>
                </a:gridCol>
              </a:tblGrid>
              <a:tr h="35625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Autumn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latin typeface="Comic Sans MS" panose="030F0902030302020204" pitchFamily="66" charset="0"/>
                          <a:cs typeface="Amatic SC" panose="00000500000000000000" pitchFamily="2" charset="-79"/>
                        </a:rPr>
                        <a:t>Autumn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13285939"/>
                  </a:ext>
                </a:extLst>
              </a:tr>
              <a:tr h="5845608">
                <a:tc>
                  <a:txBody>
                    <a:bodyPr/>
                    <a:lstStyle/>
                    <a:p>
                      <a:pPr algn="ctr"/>
                      <a:r>
                        <a:rPr lang="en-US" sz="1200" b="0" dirty="0">
                          <a:solidFill>
                            <a:schemeClr val="tx1"/>
                          </a:solidFill>
                          <a:latin typeface="Comic Sans MS" panose="030F0902030302020204" pitchFamily="66" charset="0"/>
                          <a:cs typeface="Amatic SC" panose="00000500000000000000" pitchFamily="2" charset="-79"/>
                        </a:rPr>
                        <a:t>Managing Self</a:t>
                      </a:r>
                    </a:p>
                    <a:p>
                      <a:pPr algn="ctr"/>
                      <a:r>
                        <a:rPr lang="en-US" sz="1200" b="0" dirty="0">
                          <a:solidFill>
                            <a:schemeClr val="tx1"/>
                          </a:solidFill>
                          <a:latin typeface="Comic Sans MS" panose="030F0902030302020204" pitchFamily="66" charset="0"/>
                          <a:cs typeface="Amatic SC" panose="00000500000000000000" pitchFamily="2" charset="-79"/>
                        </a:rPr>
                        <a:t> </a:t>
                      </a:r>
                    </a:p>
                    <a:p>
                      <a:pPr algn="ctr"/>
                      <a:r>
                        <a:rPr lang="en-US" sz="1200" b="0" dirty="0">
                          <a:solidFill>
                            <a:schemeClr val="tx1"/>
                          </a:solidFill>
                          <a:latin typeface="Comic Sans MS" panose="030F0902030302020204" pitchFamily="66" charset="0"/>
                          <a:cs typeface="Amatic SC" panose="00000500000000000000" pitchFamily="2" charset="-79"/>
                        </a:rPr>
                        <a:t>Self regulation</a:t>
                      </a:r>
                    </a:p>
                    <a:p>
                      <a:pPr algn="ctr"/>
                      <a:endParaRPr lang="en-US" sz="1200" b="0" dirty="0">
                        <a:solidFill>
                          <a:schemeClr val="tx1"/>
                        </a:solidFill>
                        <a:latin typeface="Comic Sans MS" panose="030F0902030302020204" pitchFamily="66" charset="0"/>
                        <a:cs typeface="Amatic SC" panose="00000500000000000000" pitchFamily="2" charset="-79"/>
                      </a:endParaRPr>
                    </a:p>
                    <a:p>
                      <a:pPr algn="ctr"/>
                      <a:endParaRPr lang="en-US" sz="1200" b="0" dirty="0">
                        <a:solidFill>
                          <a:schemeClr val="tx1"/>
                        </a:solidFill>
                        <a:latin typeface="Comic Sans MS" panose="030F0902030302020204" pitchFamily="66" charset="0"/>
                        <a:cs typeface="Amatic SC" panose="00000500000000000000" pitchFamily="2" charset="-79"/>
                      </a:endParaRPr>
                    </a:p>
                    <a:p>
                      <a:pPr algn="ctr"/>
                      <a:r>
                        <a:rPr lang="en-US" sz="1200" b="0" dirty="0">
                          <a:solidFill>
                            <a:schemeClr val="tx1"/>
                          </a:solidFill>
                          <a:latin typeface="Comic Sans MS" panose="030F0902030302020204" pitchFamily="66" charset="0"/>
                          <a:cs typeface="Amatic SC" panose="00000500000000000000" pitchFamily="2" charset="-79"/>
                        </a:rPr>
                        <a:t>Making relationships</a:t>
                      </a:r>
                    </a:p>
                    <a:p>
                      <a:pPr algn="ctr"/>
                      <a:endParaRPr lang="en-US" sz="2000" b="1" dirty="0">
                        <a:solidFill>
                          <a:schemeClr val="tx1"/>
                        </a:solidFill>
                        <a:latin typeface="Amatic SC" panose="00000500000000000000" pitchFamily="2" charset="-79"/>
                        <a:cs typeface="Amatic SC" panose="00000500000000000000" pitchFamily="2" charset="-79"/>
                      </a:endParaRPr>
                    </a:p>
                    <a:p>
                      <a:pPr algn="ctr"/>
                      <a:endParaRPr lang="en-US" sz="2400" b="1" dirty="0">
                        <a:solidFill>
                          <a:schemeClr val="tx1"/>
                        </a:solidFill>
                        <a:latin typeface="Amatic SC" panose="00000500000000000000" pitchFamily="2" charset="-79"/>
                        <a:cs typeface="Amatic SC" panose="00000500000000000000" pitchFamily="2" charset="-79"/>
                      </a:endParaRPr>
                    </a:p>
                    <a:p>
                      <a:pPr algn="ctr"/>
                      <a:endParaRPr lang="en-GB" sz="1800" b="1" dirty="0">
                        <a:solidFill>
                          <a:schemeClr val="tx1"/>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GB" sz="1200" b="0" u="sng" dirty="0">
                          <a:solidFill>
                            <a:schemeClr val="tx1"/>
                          </a:solidFill>
                          <a:latin typeface="Comic Sans MS" panose="030F0902030302020204" pitchFamily="66" charset="0"/>
                          <a:cs typeface="Amatic SC" panose="00000500000000000000" pitchFamily="2" charset="-79"/>
                        </a:rPr>
                        <a:t>SCARF: Me and My Relationships</a:t>
                      </a:r>
                    </a:p>
                    <a:p>
                      <a:pPr marL="0" indent="0" algn="l">
                        <a:buFont typeface="Arial" panose="020B0604020202020204" pitchFamily="34" charset="0"/>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US" sz="1200" b="0" dirty="0">
                          <a:solidFill>
                            <a:schemeClr val="tx1"/>
                          </a:solidFill>
                          <a:latin typeface="Comic Sans MS" panose="030F0902030302020204" pitchFamily="66" charset="0"/>
                          <a:cs typeface="Amatic SC" panose="00000500000000000000" pitchFamily="2" charset="-79"/>
                        </a:rPr>
                        <a:t>Find  ways of managing transition, for example from their parent to their key person.</a:t>
                      </a: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US" sz="1200" b="0" dirty="0">
                          <a:solidFill>
                            <a:schemeClr val="tx1"/>
                          </a:solidFill>
                          <a:latin typeface="Comic Sans MS" panose="030F0902030302020204" pitchFamily="66" charset="0"/>
                          <a:cs typeface="Amatic SC" panose="00000500000000000000" pitchFamily="2" charset="-79"/>
                        </a:rPr>
                        <a:t>Thrive as they develop self assurance</a:t>
                      </a: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US" sz="1200" b="0" dirty="0">
                          <a:solidFill>
                            <a:schemeClr val="tx1"/>
                          </a:solidFill>
                          <a:latin typeface="Comic Sans MS" panose="030F0902030302020204" pitchFamily="66" charset="0"/>
                          <a:cs typeface="Amatic SC" panose="00000500000000000000" pitchFamily="2" charset="-79"/>
                        </a:rPr>
                        <a:t>Play with increasing confident on their own and with other children, because they know their key person is nearby</a:t>
                      </a: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US" sz="1200" b="0" dirty="0">
                          <a:solidFill>
                            <a:schemeClr val="tx1"/>
                          </a:solidFill>
                          <a:latin typeface="Comic Sans MS" panose="030F0902030302020204" pitchFamily="66" charset="0"/>
                          <a:cs typeface="Amatic SC" panose="00000500000000000000" pitchFamily="2" charset="-79"/>
                        </a:rPr>
                        <a:t>Feel strong enough to express a range of emotions</a:t>
                      </a: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US" sz="1200" b="0" dirty="0">
                          <a:solidFill>
                            <a:schemeClr val="tx1"/>
                          </a:solidFill>
                          <a:latin typeface="Comic Sans MS" panose="030F0902030302020204" pitchFamily="66" charset="0"/>
                          <a:cs typeface="Amatic SC" panose="00000500000000000000" pitchFamily="2" charset="-79"/>
                        </a:rPr>
                        <a:t>Develop friendships with other children</a:t>
                      </a: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US" sz="1200" b="0" dirty="0">
                          <a:solidFill>
                            <a:schemeClr val="tx1"/>
                          </a:solidFill>
                          <a:latin typeface="Comic Sans MS" panose="030F0902030302020204" pitchFamily="66" charset="0"/>
                          <a:cs typeface="Amatic SC" panose="00000500000000000000" pitchFamily="2" charset="-79"/>
                        </a:rPr>
                        <a:t>Learn to use the toilet with help and then independently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GB" sz="1200" b="0" u="sng" kern="1200" dirty="0">
                          <a:solidFill>
                            <a:schemeClr val="tx1"/>
                          </a:solidFill>
                          <a:effectLst/>
                          <a:latin typeface="Comic Sans MS" panose="030F0902030302020204" pitchFamily="66" charset="0"/>
                          <a:ea typeface="+mn-ea"/>
                          <a:cs typeface="+mn-cs"/>
                        </a:rPr>
                        <a:t>SCARF: Valuing Difference  </a:t>
                      </a: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GB" sz="1200" b="0" dirty="0">
                          <a:solidFill>
                            <a:schemeClr val="tx1"/>
                          </a:solidFill>
                          <a:latin typeface="Comic Sans MS" panose="030F0902030302020204" pitchFamily="66" charset="0"/>
                          <a:cs typeface="Amatic SC" panose="00000500000000000000" pitchFamily="2" charset="-79"/>
                        </a:rPr>
                        <a:t>Begin to show effortful control. E.g. waiting for a turn and resisting the strong impulse to grab/push</a:t>
                      </a:r>
                    </a:p>
                    <a:p>
                      <a:pPr marL="0" indent="0" algn="l">
                        <a:buFont typeface="Arial" panose="020B0604020202020204" pitchFamily="34" charset="0"/>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GB" sz="1200" b="0" dirty="0">
                          <a:solidFill>
                            <a:schemeClr val="tx1"/>
                          </a:solidFill>
                          <a:latin typeface="Comic Sans MS" panose="030F0902030302020204" pitchFamily="66" charset="0"/>
                          <a:cs typeface="Amatic SC" panose="00000500000000000000" pitchFamily="2" charset="-79"/>
                        </a:rPr>
                        <a:t>Be increasingly able to talk about and manage their emotions</a:t>
                      </a:r>
                    </a:p>
                    <a:p>
                      <a:pPr marL="0" indent="0" algn="l">
                        <a:buFont typeface="Arial" panose="020B0604020202020204" pitchFamily="34" charset="0"/>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GB" sz="1200" b="0" dirty="0">
                          <a:solidFill>
                            <a:schemeClr val="tx1"/>
                          </a:solidFill>
                          <a:latin typeface="Comic Sans MS" panose="030F0902030302020204" pitchFamily="66" charset="0"/>
                          <a:cs typeface="Amatic SC" panose="00000500000000000000" pitchFamily="2" charset="-79"/>
                        </a:rPr>
                        <a:t>Remember rules without an adult needing to remind them</a:t>
                      </a:r>
                    </a:p>
                    <a:p>
                      <a:pPr marL="0" indent="0" algn="l">
                        <a:buFont typeface="Arial" panose="020B0604020202020204" pitchFamily="34" charset="0"/>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GB" sz="1200" b="0" dirty="0">
                          <a:solidFill>
                            <a:schemeClr val="tx1"/>
                          </a:solidFill>
                          <a:latin typeface="Comic Sans MS" panose="030F0902030302020204" pitchFamily="66" charset="0"/>
                          <a:cs typeface="Amatic SC" panose="00000500000000000000" pitchFamily="2" charset="-79"/>
                        </a:rPr>
                        <a:t>Become more outgoing with unfamiliar people within the setting</a:t>
                      </a:r>
                    </a:p>
                    <a:p>
                      <a:pPr marL="0" indent="0" algn="l">
                        <a:buFont typeface="Arial" panose="020B0604020202020204" pitchFamily="34" charset="0"/>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 typeface="Arial" panose="020B0604020202020204" pitchFamily="34" charset="0"/>
                        <a:buNone/>
                      </a:pPr>
                      <a:r>
                        <a:rPr lang="en-GB" sz="1200" b="0" dirty="0">
                          <a:solidFill>
                            <a:schemeClr val="tx1"/>
                          </a:solidFill>
                          <a:latin typeface="Comic Sans MS" panose="030F0902030302020204" pitchFamily="66" charset="0"/>
                          <a:cs typeface="Amatic SC" panose="00000500000000000000" pitchFamily="2" charset="-79"/>
                        </a:rPr>
                        <a:t>Notice and ask questions about differences such as skin colour, hair, gender, special needs etc.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buFont typeface="Arial" panose="020B0604020202020204" pitchFamily="34" charset="0"/>
                        <a:buNone/>
                      </a:pPr>
                      <a:r>
                        <a:rPr lang="en-GB" sz="1200" b="0" i="1" u="sng" kern="1200" dirty="0">
                          <a:solidFill>
                            <a:schemeClr val="tx1"/>
                          </a:solidFill>
                          <a:effectLst/>
                          <a:latin typeface="Comic Sans MS" panose="030F0902030302020204" pitchFamily="66" charset="0"/>
                          <a:ea typeface="+mn-ea"/>
                          <a:cs typeface="+mn-cs"/>
                        </a:rPr>
                        <a:t>SCARF: Keeping myself safe </a:t>
                      </a:r>
                      <a:endParaRPr lang="en-GB" sz="1200" b="0" kern="1200" dirty="0">
                        <a:solidFill>
                          <a:schemeClr val="tx1"/>
                        </a:solidFill>
                        <a:effectLst/>
                        <a:latin typeface="Comic Sans MS" panose="030F0902030302020204" pitchFamily="66" charset="0"/>
                        <a:ea typeface="+mn-ea"/>
                        <a:cs typeface="+mn-cs"/>
                      </a:endParaRP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GB" sz="1200" b="0" baseline="0" dirty="0">
                          <a:solidFill>
                            <a:schemeClr val="tx1"/>
                          </a:solidFill>
                          <a:effectLst/>
                          <a:latin typeface="Comic Sans MS" panose="030F0902030302020204" pitchFamily="66" charset="0"/>
                          <a:cs typeface="Calibri Light" panose="020F0302020204030204" pitchFamily="34" charset="0"/>
                        </a:rPr>
                        <a:t>Play with one or more children, extending and elaborating play ideas.</a:t>
                      </a:r>
                    </a:p>
                    <a:p>
                      <a:pPr marL="0" indent="0" algn="l">
                        <a:buFontTx/>
                        <a:buNone/>
                      </a:pPr>
                      <a:endParaRPr lang="en-GB" sz="1200" b="0" baseline="0" dirty="0">
                        <a:solidFill>
                          <a:schemeClr val="tx1"/>
                        </a:solidFill>
                        <a:effectLst/>
                        <a:latin typeface="Comic Sans MS" panose="030F0902030302020204" pitchFamily="66" charset="0"/>
                        <a:cs typeface="Calibri Light" panose="020F0302020204030204" pitchFamily="34" charset="0"/>
                      </a:endParaRPr>
                    </a:p>
                    <a:p>
                      <a:pPr marL="0" indent="0" algn="l">
                        <a:buFontTx/>
                        <a:buNone/>
                      </a:pPr>
                      <a:r>
                        <a:rPr lang="en-GB" sz="1200" b="0" baseline="0" dirty="0">
                          <a:solidFill>
                            <a:schemeClr val="tx1"/>
                          </a:solidFill>
                          <a:effectLst/>
                          <a:latin typeface="Comic Sans MS" panose="030F0902030302020204" pitchFamily="66" charset="0"/>
                          <a:cs typeface="Calibri Light" panose="020F0302020204030204" pitchFamily="34" charset="0"/>
                        </a:rPr>
                        <a:t>Increasingly follow rules, understanding why these are important.</a:t>
                      </a:r>
                    </a:p>
                    <a:p>
                      <a:pPr marL="0" indent="0" algn="l">
                        <a:buFontTx/>
                        <a:buNone/>
                      </a:pPr>
                      <a:endParaRPr lang="en-GB" sz="1200" b="0" baseline="0" dirty="0">
                        <a:solidFill>
                          <a:schemeClr val="tx1"/>
                        </a:solidFill>
                        <a:effectLst/>
                        <a:latin typeface="Comic Sans MS" panose="030F0902030302020204" pitchFamily="66" charset="0"/>
                        <a:cs typeface="Calibri Light" panose="020F0302020204030204" pitchFamily="34" charset="0"/>
                      </a:endParaRPr>
                    </a:p>
                    <a:p>
                      <a:pPr marL="0" indent="0" algn="l">
                        <a:buFontTx/>
                        <a:buNone/>
                      </a:pPr>
                      <a:r>
                        <a:rPr lang="en-GB" sz="1200" b="0" baseline="0" dirty="0">
                          <a:solidFill>
                            <a:srgbClr val="0070C0"/>
                          </a:solidFill>
                          <a:effectLst/>
                          <a:latin typeface="Comic Sans MS" panose="030F0902030302020204" pitchFamily="66" charset="0"/>
                          <a:cs typeface="Calibri Light" panose="020F0302020204030204" pitchFamily="34" charset="0"/>
                        </a:rPr>
                        <a:t>Accept simple resolutions suggested by adults and move on with play. </a:t>
                      </a:r>
                      <a:endParaRPr lang="en-GB" sz="1200" b="0" dirty="0">
                        <a:solidFill>
                          <a:srgbClr val="0070C0"/>
                        </a:solidFill>
                        <a:latin typeface="Comic Sans MS" panose="030F09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l">
                        <a:lnSpc>
                          <a:spcPct val="115000"/>
                        </a:lnSpc>
                        <a:spcAft>
                          <a:spcPts val="0"/>
                        </a:spcAft>
                        <a:buFont typeface="Arial" panose="020B0604020202020204" pitchFamily="34" charset="0"/>
                        <a:buNone/>
                      </a:pPr>
                      <a:r>
                        <a:rPr lang="en-GB" sz="1200" b="0" u="sng" dirty="0">
                          <a:solidFill>
                            <a:schemeClr val="tx1"/>
                          </a:solidFill>
                          <a:effectLst/>
                          <a:latin typeface="Comic Sans MS" panose="030F0902030302020204" pitchFamily="66" charset="0"/>
                          <a:ea typeface="Calibri" panose="020F0502020204030204" pitchFamily="34" charset="0"/>
                          <a:cs typeface="Calibri" panose="020F0502020204030204" pitchFamily="34" charset="0"/>
                        </a:rPr>
                        <a:t>SCARF: Rights and responsibilities</a:t>
                      </a:r>
                      <a:endParaRPr lang="en-GB" sz="1200" b="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indent="0" algn="l">
                        <a:lnSpc>
                          <a:spcPct val="115000"/>
                        </a:lnSpc>
                        <a:spcAft>
                          <a:spcPts val="0"/>
                        </a:spcAft>
                        <a:buFont typeface="Arial" panose="020B0604020202020204" pitchFamily="34" charset="0"/>
                        <a:buNone/>
                      </a:pPr>
                      <a:endParaRPr lang="en-GB" sz="1200" b="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indent="0" algn="l">
                        <a:buFontTx/>
                        <a:buNone/>
                      </a:pPr>
                      <a:r>
                        <a:rPr lang="en-GB" sz="1200" b="0" baseline="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rPr>
                        <a:t>Understand gradually how others might be feeling</a:t>
                      </a:r>
                    </a:p>
                    <a:p>
                      <a:pPr marL="0" indent="0" algn="l">
                        <a:buFontTx/>
                        <a:buNone/>
                      </a:pPr>
                      <a:endParaRPr lang="en-GB" sz="1200" b="0" baseline="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indent="0" algn="l">
                        <a:buFontTx/>
                        <a:buNone/>
                      </a:pPr>
                      <a:r>
                        <a:rPr lang="en-GB" sz="1200" b="0" baseline="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rPr>
                        <a:t>Find simple resolutions to conflicts e.g. accepting that not everyone can be spiderman in the game and suggesting other ideas</a:t>
                      </a:r>
                    </a:p>
                    <a:p>
                      <a:pPr marL="0" indent="0" algn="l">
                        <a:buFontTx/>
                        <a:buNone/>
                      </a:pPr>
                      <a:endParaRPr lang="en-US" sz="1200" b="0" baseline="0" dirty="0">
                        <a:solidFill>
                          <a:schemeClr val="tx1"/>
                        </a:solidFill>
                        <a:effectLst/>
                        <a:latin typeface="Comic Sans MS" panose="030F0902030302020204" pitchFamily="66" charset="0"/>
                        <a:ea typeface="Calibri" panose="020F0502020204030204" pitchFamily="34" charset="0"/>
                        <a:cs typeface="Calibri Light" panose="020F0302020204030204" pitchFamily="34" charset="0"/>
                      </a:endParaRPr>
                    </a:p>
                    <a:p>
                      <a:pPr marL="0" indent="0" algn="l">
                        <a:buFontTx/>
                        <a:buNone/>
                      </a:pPr>
                      <a:r>
                        <a:rPr lang="en-US" sz="1200" b="0" baseline="0" dirty="0">
                          <a:solidFill>
                            <a:schemeClr val="tx1"/>
                          </a:solidFill>
                          <a:effectLst/>
                          <a:latin typeface="Comic Sans MS" panose="030F0902030302020204" pitchFamily="66" charset="0"/>
                          <a:ea typeface="Calibri" panose="020F0502020204030204" pitchFamily="34" charset="0"/>
                          <a:cs typeface="Calibri Light" panose="020F0302020204030204" pitchFamily="34" charset="0"/>
                        </a:rPr>
                        <a:t>Be increasingly independent in meeting their own needs e.g. brushing teeth.</a:t>
                      </a:r>
                      <a:endParaRPr lang="en-GB" sz="1200" b="0" baseline="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sng" dirty="0">
                          <a:solidFill>
                            <a:schemeClr val="tx1"/>
                          </a:solidFill>
                          <a:effectLst/>
                          <a:latin typeface="Comic Sans MS" panose="030F0902030302020204" pitchFamily="66" charset="0"/>
                          <a:ea typeface="Calibri" panose="020F0502020204030204" pitchFamily="34" charset="0"/>
                          <a:cs typeface="Calibri" panose="020F0502020204030204" pitchFamily="34" charset="0"/>
                        </a:rPr>
                        <a:t>SCARF: Growing</a:t>
                      </a:r>
                      <a:r>
                        <a:rPr lang="en-GB" sz="1200" b="0" u="sng" baseline="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rPr>
                        <a:t> and changing</a:t>
                      </a:r>
                      <a:endParaRPr lang="en-GB" sz="1200" b="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sng"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solidFill>
                            <a:schemeClr val="tx1"/>
                          </a:solidFill>
                          <a:latin typeface="Comic Sans MS" panose="030F0902030302020204" pitchFamily="66" charset="0"/>
                        </a:rPr>
                        <a:t>Talk about feelings using words such as happy, sad, angry or worried.</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u="sng"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indent="0" algn="l">
                        <a:buFontTx/>
                        <a:buNone/>
                      </a:pPr>
                      <a:r>
                        <a:rPr lang="en-US" sz="1200" b="0" dirty="0">
                          <a:solidFill>
                            <a:schemeClr val="tx1"/>
                          </a:solidFill>
                          <a:latin typeface="Comic Sans MS" panose="030F0902030302020204" pitchFamily="66" charset="0"/>
                        </a:rPr>
                        <a:t>Make healthy choices about food, drink and toothbrushing</a:t>
                      </a:r>
                    </a:p>
                    <a:p>
                      <a:pPr marL="0" indent="0" algn="l">
                        <a:buFontTx/>
                        <a:buNone/>
                      </a:pPr>
                      <a:endParaRPr lang="en-GB" sz="1200" b="0" baseline="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indent="0" algn="l">
                        <a:buFontTx/>
                        <a:buNone/>
                      </a:pPr>
                      <a:endParaRPr lang="en-US" sz="1200" b="0" dirty="0">
                        <a:solidFill>
                          <a:schemeClr val="tx1"/>
                        </a:solidFill>
                        <a:latin typeface="Comic Sans MS" panose="030F09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u="sng" dirty="0">
                          <a:solidFill>
                            <a:schemeClr val="tx1"/>
                          </a:solidFill>
                          <a:effectLst/>
                          <a:latin typeface="Comic Sans MS" panose="030F0902030302020204" pitchFamily="66" charset="0"/>
                          <a:ea typeface="Calibri" panose="020F0502020204030204" pitchFamily="34" charset="0"/>
                          <a:cs typeface="Calibri" panose="020F0502020204030204" pitchFamily="34" charset="0"/>
                        </a:rPr>
                        <a:t>SCARF: Being my best</a:t>
                      </a:r>
                      <a:endParaRPr lang="en-GB" sz="1200" b="0" dirty="0">
                        <a:solidFill>
                          <a:schemeClr val="tx1"/>
                        </a:solidFill>
                        <a:effectLst/>
                        <a:latin typeface="Comic Sans MS" panose="030F0902030302020204" pitchFamily="66" charset="0"/>
                        <a:ea typeface="Calibri" panose="020F0502020204030204" pitchFamily="34" charset="0"/>
                        <a:cs typeface="Calibri" panose="020F0502020204030204" pitchFamily="34" charset="0"/>
                      </a:endParaRPr>
                    </a:p>
                    <a:p>
                      <a:pPr marL="0" indent="0" algn="l">
                        <a:buFont typeface="Arial" panose="020B0604020202020204" pitchFamily="34" charset="0"/>
                        <a:buNone/>
                      </a:pPr>
                      <a:endParaRPr lang="en-GB" sz="1200" b="0" baseline="0" dirty="0">
                        <a:solidFill>
                          <a:schemeClr val="tx1"/>
                        </a:solidFill>
                        <a:latin typeface="Comic Sans MS" panose="030F0902030302020204" pitchFamily="66" charset="0"/>
                        <a:cs typeface="+mn-cs"/>
                      </a:endParaRPr>
                    </a:p>
                    <a:p>
                      <a:pPr marL="0" indent="0" algn="l">
                        <a:buFont typeface="Arial" panose="020B0604020202020204" pitchFamily="34" charset="0"/>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US" sz="1200" b="0" baseline="0" dirty="0">
                          <a:solidFill>
                            <a:schemeClr val="tx1"/>
                          </a:solidFill>
                          <a:effectLst/>
                          <a:latin typeface="Comic Sans MS" panose="030F0902030302020204" pitchFamily="66" charset="0"/>
                          <a:ea typeface="Calibri" panose="020F0502020204030204" pitchFamily="34" charset="0"/>
                          <a:cs typeface="Calibri Light" panose="020F0302020204030204" pitchFamily="34" charset="0"/>
                        </a:rPr>
                        <a:t>Develop their sense of responsibility and membership of a community</a:t>
                      </a:r>
                    </a:p>
                    <a:p>
                      <a:pPr marL="0" indent="0" algn="l">
                        <a:buFontTx/>
                        <a:buNone/>
                      </a:pPr>
                      <a:endParaRPr lang="en-US" sz="1200" b="0" baseline="0" dirty="0">
                        <a:solidFill>
                          <a:schemeClr val="tx1"/>
                        </a:solidFill>
                        <a:effectLst/>
                        <a:latin typeface="Comic Sans MS" panose="030F0902030302020204" pitchFamily="66" charset="0"/>
                        <a:ea typeface="Calibri" panose="020F0502020204030204" pitchFamily="34" charset="0"/>
                        <a:cs typeface="Calibri Light" panose="020F0302020204030204" pitchFamily="34" charset="0"/>
                      </a:endParaRPr>
                    </a:p>
                    <a:p>
                      <a:pPr marL="0" indent="0" algn="l">
                        <a:buFontTx/>
                        <a:buNone/>
                      </a:pPr>
                      <a:r>
                        <a:rPr lang="en-US" sz="1200" b="0" baseline="0" dirty="0">
                          <a:solidFill>
                            <a:srgbClr val="0070C0"/>
                          </a:solidFill>
                          <a:effectLst/>
                          <a:latin typeface="Comic Sans MS" panose="030F0902030302020204" pitchFamily="66" charset="0"/>
                          <a:ea typeface="Calibri" panose="020F0502020204030204" pitchFamily="34" charset="0"/>
                          <a:cs typeface="Calibri Light" panose="020F0302020204030204" pitchFamily="34" charset="0"/>
                        </a:rPr>
                        <a:t>Articulate rules to other children</a:t>
                      </a:r>
                    </a:p>
                    <a:p>
                      <a:pPr marL="0" indent="0" algn="l">
                        <a:buFontTx/>
                        <a:buNone/>
                      </a:pPr>
                      <a:endParaRPr lang="en-US" sz="1200" b="0" baseline="0" dirty="0">
                        <a:solidFill>
                          <a:srgbClr val="0070C0"/>
                        </a:solidFill>
                        <a:effectLst/>
                        <a:latin typeface="Comic Sans MS" panose="030F0902030302020204" pitchFamily="66" charset="0"/>
                        <a:ea typeface="Calibri" panose="020F0502020204030204" pitchFamily="34" charset="0"/>
                        <a:cs typeface="Calibri Light" panose="020F0302020204030204" pitchFamily="34" charset="0"/>
                      </a:endParaRPr>
                    </a:p>
                    <a:p>
                      <a:pPr marL="0" indent="0" algn="l">
                        <a:buFontTx/>
                        <a:buNone/>
                      </a:pPr>
                      <a:r>
                        <a:rPr lang="en-US" sz="1200" b="0" baseline="0" dirty="0">
                          <a:solidFill>
                            <a:srgbClr val="0070C0"/>
                          </a:solidFill>
                          <a:effectLst/>
                          <a:latin typeface="Comic Sans MS" panose="030F0902030302020204" pitchFamily="66" charset="0"/>
                          <a:ea typeface="Calibri" panose="020F0502020204030204" pitchFamily="34" charset="0"/>
                          <a:cs typeface="Calibri Light" panose="020F0302020204030204" pitchFamily="34" charset="0"/>
                        </a:rPr>
                        <a:t>Develop appropriate ways of being assertive</a:t>
                      </a:r>
                    </a:p>
                    <a:p>
                      <a:pPr marL="0" indent="0" algn="l">
                        <a:buFontTx/>
                        <a:buNone/>
                      </a:pPr>
                      <a:endParaRPr lang="en-US" sz="1200" b="0" baseline="0" dirty="0">
                        <a:solidFill>
                          <a:srgbClr val="0070C0"/>
                        </a:solidFill>
                        <a:effectLst/>
                        <a:latin typeface="Comic Sans MS" panose="030F0902030302020204" pitchFamily="66" charset="0"/>
                        <a:ea typeface="Calibri" panose="020F0502020204030204" pitchFamily="34" charset="0"/>
                        <a:cs typeface="Calibri Light" panose="020F0302020204030204" pitchFamily="34" charset="0"/>
                      </a:endParaRPr>
                    </a:p>
                    <a:p>
                      <a:pPr marL="0" indent="0" algn="l">
                        <a:buFontTx/>
                        <a:buNone/>
                      </a:pPr>
                      <a:r>
                        <a:rPr lang="en-US" sz="1200" b="0" baseline="0" dirty="0">
                          <a:solidFill>
                            <a:srgbClr val="0070C0"/>
                          </a:solidFill>
                          <a:effectLst/>
                          <a:latin typeface="Comic Sans MS" panose="030F0902030302020204" pitchFamily="66" charset="0"/>
                          <a:ea typeface="Calibri" panose="020F0502020204030204" pitchFamily="34" charset="0"/>
                          <a:cs typeface="Calibri Light" panose="020F0302020204030204" pitchFamily="34" charset="0"/>
                        </a:rPr>
                        <a:t>Use a wider range of adjectives to describe their feelings of friends and story characters</a:t>
                      </a:r>
                    </a:p>
                    <a:p>
                      <a:pPr marL="0" indent="0" algn="l">
                        <a:buFontTx/>
                        <a:buNone/>
                      </a:pPr>
                      <a:endParaRPr lang="en-US" sz="1200" b="0" kern="1200" baseline="0" dirty="0">
                        <a:solidFill>
                          <a:schemeClr val="tx1"/>
                        </a:solidFill>
                        <a:effectLst/>
                        <a:latin typeface="Comic Sans MS" panose="030F0902030302020204" pitchFamily="66" charset="0"/>
                        <a:ea typeface="+mn-ea"/>
                        <a:cs typeface="Calibri Light" panose="020F0302020204030204" pitchFamily="34" charset="0"/>
                      </a:endParaRPr>
                    </a:p>
                    <a:p>
                      <a:pPr marL="0" indent="0" algn="l">
                        <a:buFont typeface="Arial" panose="020B0604020202020204" pitchFamily="34" charset="0"/>
                        <a:buNone/>
                      </a:pPr>
                      <a:endParaRPr lang="en-GB" sz="1200" b="0" baseline="0" dirty="0">
                        <a:solidFill>
                          <a:schemeClr val="tx1"/>
                        </a:solidFill>
                        <a:latin typeface="Comic Sans MS" panose="030F0902030302020204"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0435388"/>
                  </a:ext>
                </a:extLst>
              </a:tr>
            </a:tbl>
          </a:graphicData>
        </a:graphic>
      </p:graphicFrame>
      <p:pic>
        <p:nvPicPr>
          <p:cNvPr id="10" name="Picture 9">
            <a:extLst>
              <a:ext uri="{FF2B5EF4-FFF2-40B4-BE49-F238E27FC236}">
                <a16:creationId xmlns:a16="http://schemas.microsoft.com/office/drawing/2014/main" id="{0BF8ACDF-BB91-4082-80EE-CECDCE9817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10983" y="-2805"/>
            <a:ext cx="417124" cy="417124"/>
          </a:xfrm>
          <a:prstGeom prst="rect">
            <a:avLst/>
          </a:prstGeom>
        </p:spPr>
      </p:pic>
    </p:spTree>
    <p:extLst>
      <p:ext uri="{BB962C8B-B14F-4D97-AF65-F5344CB8AC3E}">
        <p14:creationId xmlns:p14="http://schemas.microsoft.com/office/powerpoint/2010/main" val="144081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93170" y="-86257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Comic Sans MS" panose="030F0902030302020204" pitchFamily="66" charset="0"/>
                <a:cs typeface="Amatic SC" panose="00000500000000000000" pitchFamily="2" charset="-79"/>
              </a:rPr>
              <a:t>Communication and Language</a:t>
            </a:r>
            <a:endParaRPr lang="en-GB" sz="2000" dirty="0">
              <a:latin typeface="Comic Sans MS" panose="030F0902030302020204" pitchFamily="66"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706643867"/>
              </p:ext>
            </p:extLst>
          </p:nvPr>
        </p:nvGraphicFramePr>
        <p:xfrm>
          <a:off x="102017" y="447079"/>
          <a:ext cx="11987968" cy="5227320"/>
        </p:xfrm>
        <a:graphic>
          <a:graphicData uri="http://schemas.openxmlformats.org/drawingml/2006/table">
            <a:tbl>
              <a:tblPr firstRow="1" bandRow="1">
                <a:tableStyleId>{5C22544A-7EE6-4342-B048-85BDC9FD1C3A}</a:tableStyleId>
              </a:tblPr>
              <a:tblGrid>
                <a:gridCol w="1832914">
                  <a:extLst>
                    <a:ext uri="{9D8B030D-6E8A-4147-A177-3AD203B41FA5}">
                      <a16:colId xmlns:a16="http://schemas.microsoft.com/office/drawing/2014/main" val="2865123548"/>
                    </a:ext>
                  </a:extLst>
                </a:gridCol>
                <a:gridCol w="1991764">
                  <a:extLst>
                    <a:ext uri="{9D8B030D-6E8A-4147-A177-3AD203B41FA5}">
                      <a16:colId xmlns:a16="http://schemas.microsoft.com/office/drawing/2014/main" val="872926247"/>
                    </a:ext>
                  </a:extLst>
                </a:gridCol>
                <a:gridCol w="2011387">
                  <a:extLst>
                    <a:ext uri="{9D8B030D-6E8A-4147-A177-3AD203B41FA5}">
                      <a16:colId xmlns:a16="http://schemas.microsoft.com/office/drawing/2014/main" val="1315738151"/>
                    </a:ext>
                  </a:extLst>
                </a:gridCol>
                <a:gridCol w="2031011">
                  <a:extLst>
                    <a:ext uri="{9D8B030D-6E8A-4147-A177-3AD203B41FA5}">
                      <a16:colId xmlns:a16="http://schemas.microsoft.com/office/drawing/2014/main" val="2709165749"/>
                    </a:ext>
                  </a:extLst>
                </a:gridCol>
                <a:gridCol w="2050633">
                  <a:extLst>
                    <a:ext uri="{9D8B030D-6E8A-4147-A177-3AD203B41FA5}">
                      <a16:colId xmlns:a16="http://schemas.microsoft.com/office/drawing/2014/main" val="2335150482"/>
                    </a:ext>
                  </a:extLst>
                </a:gridCol>
                <a:gridCol w="2070259">
                  <a:extLst>
                    <a:ext uri="{9D8B030D-6E8A-4147-A177-3AD203B41FA5}">
                      <a16:colId xmlns:a16="http://schemas.microsoft.com/office/drawing/2014/main" val="4046203905"/>
                    </a:ext>
                  </a:extLst>
                </a:gridCol>
              </a:tblGrid>
              <a:tr h="269843">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Autumn 1</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Comic Sans MS" panose="030F0902030302020204" pitchFamily="66" charset="0"/>
                          <a:cs typeface="Amatic SC" panose="00000500000000000000" pitchFamily="2" charset="-79"/>
                        </a:rPr>
                        <a:t>Autumn 2</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Spring 1</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Spring 2</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Summer 1</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Summer  2</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872156">
                <a:tc>
                  <a:txBody>
                    <a:bodyPr/>
                    <a:lstStyle/>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Can listen to other people with interest. Can be easily distracted. </a:t>
                      </a: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(Small group)</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Understand simple about ‘who’, ‘what’ and ’where’ but generally not ‘why’</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Develop pretend play e.g. driving the car to the shops</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Start to develop conversation, often jumping from topic to topic</a:t>
                      </a:r>
                    </a:p>
                    <a:p>
                      <a:pPr marL="0" indent="0" algn="l">
                        <a:buFontTx/>
                        <a:buNone/>
                      </a:pPr>
                      <a:endPar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Develop communication which can be understood by others</a:t>
                      </a:r>
                    </a:p>
                    <a:p>
                      <a:pPr marL="0" indent="0" algn="l">
                        <a:buFontTx/>
                        <a:buNone/>
                      </a:pPr>
                      <a:endPar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Follow instructions at a one/two level level</a:t>
                      </a:r>
                    </a:p>
                    <a:p>
                      <a:pPr marL="0" indent="0" algn="l">
                        <a:buFontTx/>
                        <a:buNone/>
                      </a:pPr>
                      <a:endPar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Learn new words modelled by adults and use in communication</a:t>
                      </a:r>
                    </a:p>
                    <a:p>
                      <a:pPr marL="0" indent="0" algn="ctr">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Listen to simple stories and understand what is happening, with help from the pictures.</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Make themselves understood, and can become frustrated when they can’t</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Start to say how they are feeling, using words as well as actions.</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Take part in adult led hands on activities in small groups.</a:t>
                      </a:r>
                    </a:p>
                    <a:p>
                      <a:pPr marL="0" indent="0" algn="l">
                        <a:buFontTx/>
                        <a:buNone/>
                      </a:pPr>
                      <a:endPar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Extend vocab, know adults name and explain using words I know.</a:t>
                      </a:r>
                    </a:p>
                    <a:p>
                      <a:pPr marL="0" indent="0" algn="l">
                        <a:buFontTx/>
                        <a:buNone/>
                      </a:pPr>
                      <a:endPar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Can ask a variety of questions e.g. What? Where? Who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Tx/>
                        <a:buNone/>
                      </a:pPr>
                      <a:r>
                        <a:rPr lang="en-US" sz="1100" b="0" baseline="0" dirty="0">
                          <a:solidFill>
                            <a:schemeClr val="tx1"/>
                          </a:solidFill>
                          <a:effectLst/>
                          <a:latin typeface="Comic Sans MS" panose="030F0902030302020204" pitchFamily="66" charset="0"/>
                          <a:ea typeface="+mn-ea"/>
                          <a:cs typeface="Amatic SC" panose="00000500000000000000" pitchFamily="2" charset="-79"/>
                        </a:rPr>
                        <a:t>Understand why questions, like why do you think the caterpillar got so fat?</a:t>
                      </a:r>
                    </a:p>
                    <a:p>
                      <a:pPr marL="0" indent="0" algn="l">
                        <a:buFontTx/>
                        <a:buNone/>
                      </a:pPr>
                      <a:endParaRPr lang="en-US" sz="1100" b="0" baseline="0" dirty="0">
                        <a:solidFill>
                          <a:schemeClr val="tx1"/>
                        </a:solidFill>
                        <a:effectLst/>
                        <a:latin typeface="Comic Sans MS" panose="030F0902030302020204" pitchFamily="66" charset="0"/>
                        <a:ea typeface="+mn-ea"/>
                        <a:cs typeface="Amatic SC" panose="00000500000000000000" pitchFamily="2" charset="-79"/>
                      </a:endParaRPr>
                    </a:p>
                    <a:p>
                      <a:pPr marL="0" indent="0" algn="l">
                        <a:buFontTx/>
                        <a:buNone/>
                      </a:pPr>
                      <a:r>
                        <a:rPr lang="en-US" sz="1100" b="0" baseline="0" dirty="0">
                          <a:solidFill>
                            <a:srgbClr val="00B0F0"/>
                          </a:solidFill>
                          <a:effectLst/>
                          <a:latin typeface="Comic Sans MS" panose="030F0902030302020204" pitchFamily="66" charset="0"/>
                          <a:ea typeface="+mn-ea"/>
                          <a:cs typeface="Amatic SC" panose="00000500000000000000" pitchFamily="2" charset="-79"/>
                        </a:rPr>
                        <a:t>Can listen as a medium sized group with visual support</a:t>
                      </a:r>
                    </a:p>
                    <a:p>
                      <a:pPr marL="0" indent="0" algn="l">
                        <a:buFontTx/>
                        <a:buNone/>
                      </a:pPr>
                      <a:endParaRPr lang="en-US" sz="1100" b="0" baseline="0" dirty="0">
                        <a:solidFill>
                          <a:srgbClr val="00B0F0"/>
                        </a:solidFill>
                        <a:effectLst/>
                        <a:latin typeface="Comic Sans MS" panose="030F0902030302020204" pitchFamily="66" charset="0"/>
                        <a:ea typeface="+mn-ea"/>
                        <a:cs typeface="Amatic SC" panose="00000500000000000000" pitchFamily="2" charset="-79"/>
                      </a:endParaRPr>
                    </a:p>
                    <a:p>
                      <a:pPr marL="0" indent="0" algn="l">
                        <a:buFontTx/>
                        <a:buNone/>
                      </a:pPr>
                      <a:r>
                        <a:rPr lang="en-US" sz="1100" b="0" baseline="0" dirty="0">
                          <a:solidFill>
                            <a:srgbClr val="00B0F0"/>
                          </a:solidFill>
                          <a:effectLst/>
                          <a:latin typeface="Comic Sans MS" panose="030F0902030302020204" pitchFamily="66" charset="0"/>
                          <a:ea typeface="+mn-ea"/>
                          <a:cs typeface="Amatic SC" panose="00000500000000000000" pitchFamily="2" charset="-79"/>
                        </a:rPr>
                        <a:t>Follow instructions at a 3 word level including </a:t>
                      </a:r>
                      <a:r>
                        <a:rPr lang="en-US" sz="1100" b="0" baseline="0" dirty="0" err="1">
                          <a:solidFill>
                            <a:srgbClr val="00B0F0"/>
                          </a:solidFill>
                          <a:effectLst/>
                          <a:latin typeface="Comic Sans MS" panose="030F0902030302020204" pitchFamily="66" charset="0"/>
                          <a:ea typeface="+mn-ea"/>
                          <a:cs typeface="Amatic SC" panose="00000500000000000000" pitchFamily="2" charset="-79"/>
                        </a:rPr>
                        <a:t>colour</a:t>
                      </a:r>
                      <a:r>
                        <a:rPr lang="en-US" sz="1100" b="0" baseline="0" dirty="0">
                          <a:solidFill>
                            <a:srgbClr val="00B0F0"/>
                          </a:solidFill>
                          <a:effectLst/>
                          <a:latin typeface="Comic Sans MS" panose="030F0902030302020204" pitchFamily="66" charset="0"/>
                          <a:ea typeface="+mn-ea"/>
                          <a:cs typeface="Amatic SC" panose="00000500000000000000" pitchFamily="2" charset="-79"/>
                        </a:rPr>
                        <a:t>, size or position concepts.</a:t>
                      </a:r>
                    </a:p>
                    <a:p>
                      <a:pPr marL="0" indent="0" algn="l">
                        <a:buFontTx/>
                        <a:buNone/>
                      </a:pPr>
                      <a:endParaRPr lang="en-US" sz="1100" b="0" baseline="0" dirty="0">
                        <a:solidFill>
                          <a:srgbClr val="00B0F0"/>
                        </a:solidFill>
                        <a:effectLst/>
                        <a:latin typeface="Comic Sans MS" panose="030F0902030302020204" pitchFamily="66" charset="0"/>
                        <a:ea typeface="+mn-ea"/>
                        <a:cs typeface="Amatic SC" panose="00000500000000000000" pitchFamily="2" charset="-79"/>
                      </a:endParaRPr>
                    </a:p>
                    <a:p>
                      <a:pPr marL="0" indent="0" algn="l">
                        <a:buFontTx/>
                        <a:buNone/>
                      </a:pPr>
                      <a:r>
                        <a:rPr lang="en-US" sz="1100" b="0" baseline="0" dirty="0">
                          <a:solidFill>
                            <a:srgbClr val="00B0F0"/>
                          </a:solidFill>
                          <a:effectLst/>
                          <a:latin typeface="Comic Sans MS" panose="030F0902030302020204" pitchFamily="66" charset="0"/>
                          <a:ea typeface="+mn-ea"/>
                          <a:cs typeface="Amatic SC" panose="00000500000000000000" pitchFamily="2" charset="-79"/>
                        </a:rPr>
                        <a:t>Anticipate and join in with key phrases and events from familiar stories</a:t>
                      </a:r>
                      <a:endPar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Know many rhymes, be able to talk about familiar books and be able to tell a long story</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Enjoy longer stories and can remember much of what has happens</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rPr>
                        <a:t>Use longer words of four or 6 words</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GB"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Use taught vocabulary in play</a:t>
                      </a: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100" b="0" baseline="0" dirty="0">
                          <a:solidFill>
                            <a:schemeClr val="tx1"/>
                          </a:solidFill>
                          <a:effectLst/>
                          <a:latin typeface="Comic Sans MS" panose="030F0902030302020204" pitchFamily="66" charset="0"/>
                          <a:ea typeface="+mn-ea"/>
                          <a:cs typeface="Amatic SC" panose="00000500000000000000" pitchFamily="2" charset="-79"/>
                        </a:rPr>
                        <a:t>Be able to express a point of view when they disagree.</a:t>
                      </a:r>
                    </a:p>
                    <a:p>
                      <a:pPr marL="0" indent="0" algn="l">
                        <a:buFont typeface="Arial" panose="020B0604020202020204" pitchFamily="34" charset="0"/>
                        <a:buNone/>
                      </a:pPr>
                      <a:endParaRPr lang="en-US" sz="1100" b="0" baseline="0" dirty="0">
                        <a:solidFill>
                          <a:schemeClr val="tx1"/>
                        </a:solidFill>
                        <a:effectLst/>
                        <a:latin typeface="Comic Sans MS" panose="030F0902030302020204" pitchFamily="66" charset="0"/>
                        <a:ea typeface="+mn-ea"/>
                        <a:cs typeface="Amatic SC" panose="00000500000000000000" pitchFamily="2" charset="-79"/>
                      </a:endParaRPr>
                    </a:p>
                    <a:p>
                      <a:pPr marL="0" indent="0" algn="l">
                        <a:buFont typeface="Arial" panose="020B0604020202020204" pitchFamily="34" charset="0"/>
                        <a:buNone/>
                      </a:pPr>
                      <a:r>
                        <a:rPr lang="en-US" sz="1100" b="0" baseline="0" dirty="0">
                          <a:solidFill>
                            <a:schemeClr val="tx1"/>
                          </a:solidFill>
                          <a:effectLst/>
                          <a:latin typeface="Comic Sans MS" panose="030F0902030302020204" pitchFamily="66" charset="0"/>
                          <a:ea typeface="+mn-ea"/>
                          <a:cs typeface="Amatic SC" panose="00000500000000000000" pitchFamily="2" charset="-79"/>
                        </a:rPr>
                        <a:t>Using words as well as actions.</a:t>
                      </a:r>
                    </a:p>
                    <a:p>
                      <a:pPr marL="0" indent="0" algn="l">
                        <a:buFont typeface="Arial" panose="020B0604020202020204" pitchFamily="34" charset="0"/>
                        <a:buNone/>
                      </a:pPr>
                      <a:endParaRPr lang="en-US" sz="1100" b="0" baseline="0" dirty="0">
                        <a:solidFill>
                          <a:schemeClr val="tx1"/>
                        </a:solidFill>
                        <a:effectLst/>
                        <a:latin typeface="Comic Sans MS" panose="030F0902030302020204" pitchFamily="66" charset="0"/>
                        <a:ea typeface="+mn-ea"/>
                        <a:cs typeface="Amatic SC" panose="00000500000000000000" pitchFamily="2" charset="-79"/>
                      </a:endParaRPr>
                    </a:p>
                    <a:p>
                      <a:pPr marL="0" indent="0" algn="l">
                        <a:buFontTx/>
                        <a:buNone/>
                      </a:pPr>
                      <a:r>
                        <a:rPr lang="en-US" sz="1100" b="0" baseline="0" dirty="0">
                          <a:solidFill>
                            <a:schemeClr val="tx1"/>
                          </a:solidFill>
                          <a:effectLst/>
                          <a:latin typeface="Comic Sans MS" panose="030F0902030302020204" pitchFamily="66" charset="0"/>
                          <a:ea typeface="+mn-ea"/>
                          <a:cs typeface="Amatic SC" panose="00000500000000000000" pitchFamily="2" charset="-79"/>
                        </a:rPr>
                        <a:t>Pay attention to more than one thing at a time, which can be difficult</a:t>
                      </a:r>
                    </a:p>
                    <a:p>
                      <a:pPr marL="0" indent="0" algn="l">
                        <a:buFontTx/>
                        <a:buNone/>
                      </a:pPr>
                      <a:r>
                        <a:rPr lang="en-US" sz="1100" b="0" baseline="0" dirty="0">
                          <a:solidFill>
                            <a:schemeClr val="tx1"/>
                          </a:solidFill>
                          <a:effectLst/>
                          <a:latin typeface="Comic Sans MS" panose="030F0902030302020204" pitchFamily="66" charset="0"/>
                          <a:ea typeface="+mn-ea"/>
                          <a:cs typeface="Amatic SC" panose="00000500000000000000" pitchFamily="2" charset="-79"/>
                        </a:rPr>
                        <a:t>.</a:t>
                      </a:r>
                    </a:p>
                    <a:p>
                      <a:pPr marL="0" indent="0" algn="l">
                        <a:buFontTx/>
                        <a:buNone/>
                      </a:pPr>
                      <a:r>
                        <a:rPr lang="en-US" sz="1100" b="0" baseline="0" dirty="0">
                          <a:solidFill>
                            <a:schemeClr val="tx1"/>
                          </a:solidFill>
                          <a:effectLst/>
                          <a:latin typeface="Comic Sans MS" panose="030F0902030302020204" pitchFamily="66" charset="0"/>
                          <a:ea typeface="+mn-ea"/>
                          <a:cs typeface="Amatic SC" panose="00000500000000000000" pitchFamily="2" charset="-79"/>
                        </a:rPr>
                        <a:t>Understand a question that has 2 parts such as ‘get your coat and wait and the door’</a:t>
                      </a:r>
                    </a:p>
                    <a:p>
                      <a:pPr marL="0" indent="0" algn="l">
                        <a:buFontTx/>
                        <a:buNone/>
                      </a:pPr>
                      <a:endParaRPr lang="en-US" sz="1100" b="0" baseline="0" dirty="0">
                        <a:solidFill>
                          <a:schemeClr val="tx1"/>
                        </a:solidFill>
                        <a:effectLst/>
                        <a:latin typeface="Comic Sans MS" panose="030F0902030302020204" pitchFamily="66" charset="0"/>
                        <a:ea typeface="+mn-ea"/>
                        <a:cs typeface="Amatic SC" panose="00000500000000000000" pitchFamily="2" charset="-79"/>
                      </a:endParaRPr>
                    </a:p>
                    <a:p>
                      <a:pPr marL="0" indent="0" algn="l">
                        <a:buFontTx/>
                        <a:buNone/>
                      </a:pPr>
                      <a:r>
                        <a:rPr lang="en-US" sz="1100" b="0" baseline="0" dirty="0">
                          <a:solidFill>
                            <a:srgbClr val="00B0F0"/>
                          </a:solidFill>
                          <a:effectLst/>
                          <a:latin typeface="Comic Sans MS" panose="030F0902030302020204" pitchFamily="66" charset="0"/>
                          <a:ea typeface="+mn-ea"/>
                          <a:cs typeface="Amatic SC" panose="00000500000000000000" pitchFamily="2" charset="-79"/>
                        </a:rPr>
                        <a:t>Follow a 3 word level instruction </a:t>
                      </a:r>
                      <a:r>
                        <a:rPr lang="en-US" sz="1100" b="0" baseline="0" dirty="0" err="1">
                          <a:solidFill>
                            <a:srgbClr val="00B0F0"/>
                          </a:solidFill>
                          <a:effectLst/>
                          <a:latin typeface="Comic Sans MS" panose="030F0902030302020204" pitchFamily="66" charset="0"/>
                          <a:ea typeface="+mn-ea"/>
                          <a:cs typeface="Amatic SC" panose="00000500000000000000" pitchFamily="2" charset="-79"/>
                        </a:rPr>
                        <a:t>in.a</a:t>
                      </a:r>
                      <a:r>
                        <a:rPr lang="en-US" sz="1100" b="0" baseline="0" dirty="0">
                          <a:solidFill>
                            <a:srgbClr val="00B0F0"/>
                          </a:solidFill>
                          <a:effectLst/>
                          <a:latin typeface="Comic Sans MS" panose="030F0902030302020204" pitchFamily="66" charset="0"/>
                          <a:ea typeface="+mn-ea"/>
                          <a:cs typeface="Amatic SC" panose="00000500000000000000" pitchFamily="2" charset="-79"/>
                        </a:rPr>
                        <a:t> specific order</a:t>
                      </a:r>
                    </a:p>
                    <a:p>
                      <a:pPr marL="0" indent="0" algn="l">
                        <a:buFontTx/>
                        <a:buNone/>
                      </a:pPr>
                      <a:endParaRPr lang="en-US" sz="1100" b="0" baseline="0" dirty="0">
                        <a:solidFill>
                          <a:schemeClr val="tx1"/>
                        </a:solidFill>
                        <a:effectLst/>
                        <a:latin typeface="Comic Sans MS" panose="030F0902030302020204" pitchFamily="66" charset="0"/>
                        <a:ea typeface="+mn-ea"/>
                        <a:cs typeface="Amatic SC" panose="00000500000000000000" pitchFamily="2" charset="-79"/>
                      </a:endParaRPr>
                    </a:p>
                    <a:p>
                      <a:pPr marL="0" indent="0" algn="l">
                        <a:buFontTx/>
                        <a:buNone/>
                      </a:pPr>
                      <a:r>
                        <a:rPr lang="en-US" sz="1100" b="0" baseline="0" dirty="0">
                          <a:solidFill>
                            <a:srgbClr val="00B0F0"/>
                          </a:solidFill>
                          <a:effectLst/>
                          <a:latin typeface="Comic Sans MS" panose="030F0902030302020204" pitchFamily="66" charset="0"/>
                          <a:ea typeface="+mn-ea"/>
                          <a:cs typeface="Amatic SC" panose="00000500000000000000" pitchFamily="2" charset="-79"/>
                        </a:rPr>
                        <a:t>Use more specific vocab to name people, objects and describe events in more detail.</a:t>
                      </a:r>
                    </a:p>
                    <a:p>
                      <a:pPr marL="0" indent="0" algn="l">
                        <a:buFontTx/>
                        <a:buNone/>
                      </a:pPr>
                      <a:endParaRPr lang="en-US" sz="1100" b="0" baseline="0" dirty="0">
                        <a:solidFill>
                          <a:schemeClr val="tx1"/>
                        </a:solidFill>
                        <a:effectLst/>
                        <a:latin typeface="Comic Sans MS" panose="030F0902030302020204" pitchFamily="66" charset="0"/>
                        <a:ea typeface="+mn-ea"/>
                        <a:cs typeface="Amatic SC" panose="00000500000000000000" pitchFamily="2" charset="-79"/>
                      </a:endParaRPr>
                    </a:p>
                    <a:p>
                      <a:pPr marL="0" indent="0" algn="l">
                        <a:buFontTx/>
                        <a:buNone/>
                      </a:pPr>
                      <a:r>
                        <a:rPr lang="en-US" sz="1100" b="0" baseline="0" dirty="0">
                          <a:solidFill>
                            <a:srgbClr val="00B0F0"/>
                          </a:solidFill>
                          <a:effectLst/>
                          <a:latin typeface="Comic Sans MS" panose="030F0902030302020204" pitchFamily="66" charset="0"/>
                          <a:ea typeface="+mn-ea"/>
                          <a:cs typeface="Amatic SC" panose="00000500000000000000" pitchFamily="2" charset="-79"/>
                        </a:rPr>
                        <a:t>I can retell stories including the main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Tx/>
                        <a:buNone/>
                      </a:pPr>
                      <a:r>
                        <a:rPr lang="en-US" sz="1100" b="0" baseline="0" dirty="0">
                          <a:effectLst/>
                          <a:latin typeface="Comic Sans MS" panose="030F0902030302020204" pitchFamily="66" charset="0"/>
                          <a:ea typeface="Calibri" panose="020F0502020204030204" pitchFamily="34" charset="0"/>
                          <a:cs typeface="Times New Roman" panose="02020603050405020304" pitchFamily="18" charset="0"/>
                        </a:rPr>
                        <a:t>Start a conversation with an adult or friend and continue it for many turns.</a:t>
                      </a:r>
                    </a:p>
                    <a:p>
                      <a:pPr marL="0" indent="0" algn="l">
                        <a:buFontTx/>
                        <a:buNone/>
                      </a:pPr>
                      <a:endParaRPr lang="en-US"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US" sz="1100" b="0" baseline="0" dirty="0">
                          <a:effectLst/>
                          <a:latin typeface="Comic Sans MS" panose="030F0902030302020204" pitchFamily="66" charset="0"/>
                          <a:ea typeface="Calibri" panose="020F0502020204030204" pitchFamily="34" charset="0"/>
                          <a:cs typeface="Times New Roman" panose="02020603050405020304" pitchFamily="18" charset="0"/>
                        </a:rPr>
                        <a:t>Use talk to </a:t>
                      </a:r>
                      <a:r>
                        <a:rPr lang="en-US" sz="1100" b="0" baseline="0" dirty="0" err="1">
                          <a:effectLst/>
                          <a:latin typeface="Comic Sans MS" panose="030F0902030302020204" pitchFamily="66" charset="0"/>
                          <a:ea typeface="Calibri" panose="020F0502020204030204" pitchFamily="34" charset="0"/>
                          <a:cs typeface="Times New Roman" panose="02020603050405020304" pitchFamily="18" charset="0"/>
                        </a:rPr>
                        <a:t>organise</a:t>
                      </a:r>
                      <a:r>
                        <a:rPr lang="en-US" sz="1100" b="0" baseline="0" dirty="0">
                          <a:effectLst/>
                          <a:latin typeface="Comic Sans MS" panose="030F0902030302020204" pitchFamily="66" charset="0"/>
                          <a:ea typeface="Calibri" panose="020F0502020204030204" pitchFamily="34" charset="0"/>
                          <a:cs typeface="Times New Roman" panose="02020603050405020304" pitchFamily="18" charset="0"/>
                        </a:rPr>
                        <a:t> their play. Let’s go on the bus.. you sit there</a:t>
                      </a:r>
                    </a:p>
                    <a:p>
                      <a:pPr marL="0" indent="0" algn="l">
                        <a:buFontTx/>
                        <a:buNone/>
                      </a:pPr>
                      <a:endParaRPr lang="en-US"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US" sz="1100" b="0" baseline="0" dirty="0">
                          <a:effectLst/>
                          <a:latin typeface="Comic Sans MS" panose="030F0902030302020204" pitchFamily="66" charset="0"/>
                          <a:ea typeface="Calibri" panose="020F0502020204030204" pitchFamily="34" charset="0"/>
                          <a:cs typeface="Times New Roman" panose="02020603050405020304" pitchFamily="18" charset="0"/>
                        </a:rPr>
                        <a:t>Use new vocabulary throughout the day.</a:t>
                      </a:r>
                    </a:p>
                    <a:p>
                      <a:pPr marL="0" indent="0" algn="l">
                        <a:buFontTx/>
                        <a:buNone/>
                      </a:pPr>
                      <a:endParaRPr lang="en-US"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US" sz="1100" b="0" baseline="0" dirty="0">
                          <a:solidFill>
                            <a:srgbClr val="00B0F0"/>
                          </a:solidFill>
                          <a:effectLst/>
                          <a:latin typeface="Comic Sans MS" panose="030F0902030302020204" pitchFamily="66" charset="0"/>
                          <a:ea typeface="Calibri" panose="020F0502020204030204" pitchFamily="34" charset="0"/>
                          <a:cs typeface="Times New Roman" panose="02020603050405020304" pitchFamily="18" charset="0"/>
                        </a:rPr>
                        <a:t>Can listen one to one or small groups, even if the topic is not following own agenda</a:t>
                      </a:r>
                    </a:p>
                    <a:p>
                      <a:pPr marL="171450" indent="-171450" algn="l">
                        <a:buFontTx/>
                        <a:buChar char="-"/>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171450" indent="-171450" algn="l">
                        <a:buFontTx/>
                        <a:buChar char="-"/>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171450" indent="-171450" algn="l">
                        <a:buFontTx/>
                        <a:buChar char="-"/>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171450" indent="-171450" algn="l">
                        <a:buFontTx/>
                        <a:buChar char="-"/>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171450" indent="-171450" algn="l">
                        <a:buFontTx/>
                        <a:buChar char="-"/>
                      </a:pPr>
                      <a:endParaRPr lang="en-GB" sz="1100" b="0" baseline="0" dirty="0">
                        <a:effectLst/>
                        <a:latin typeface="Comic Sans MS" panose="030F0902030302020204" pitchFamily="66" charset="0"/>
                        <a:ea typeface="Calibri" panose="020F0502020204030204" pitchFamily="34"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2017" y="0"/>
            <a:ext cx="507693" cy="507693"/>
          </a:xfrm>
          <a:prstGeom prst="rect">
            <a:avLst/>
          </a:prstGeom>
        </p:spPr>
      </p:pic>
      <p:sp>
        <p:nvSpPr>
          <p:cNvPr id="9" name="TextBox 8">
            <a:extLst>
              <a:ext uri="{FF2B5EF4-FFF2-40B4-BE49-F238E27FC236}">
                <a16:creationId xmlns:a16="http://schemas.microsoft.com/office/drawing/2014/main" id="{DB84F938-9C1F-0E49-A18A-ADEE1F143886}"/>
              </a:ext>
            </a:extLst>
          </p:cNvPr>
          <p:cNvSpPr txBox="1"/>
          <p:nvPr/>
        </p:nvSpPr>
        <p:spPr>
          <a:xfrm>
            <a:off x="0" y="5633785"/>
            <a:ext cx="12374088" cy="1554272"/>
          </a:xfrm>
          <a:prstGeom prst="rect">
            <a:avLst/>
          </a:prstGeom>
          <a:noFill/>
        </p:spPr>
        <p:txBody>
          <a:bodyPr wrap="square" rtlCol="0">
            <a:spAutoFit/>
          </a:bodyPr>
          <a:lstStyle/>
          <a:p>
            <a:r>
              <a:rPr lang="en-US" sz="1100" dirty="0"/>
              <a:t>The development of children’s spoken language underpins all seven areas of learning and development. Children’s </a:t>
            </a:r>
            <a:r>
              <a:rPr lang="en-US" sz="1100" b="1" dirty="0"/>
              <a:t>back-and-forth interactions </a:t>
            </a:r>
            <a:r>
              <a:rPr lang="en-US" sz="1100" dirty="0"/>
              <a:t>from an early age form the foundations for language and cognitive development.</a:t>
            </a:r>
            <a:r>
              <a:rPr lang="en-US" sz="1100" b="1" dirty="0"/>
              <a:t>. </a:t>
            </a:r>
            <a:r>
              <a:rPr lang="en-US" sz="1100" dirty="0"/>
              <a:t>The number and quality of the conversations they have with adults and peers throughout the day in a </a:t>
            </a:r>
            <a:r>
              <a:rPr lang="en-US" sz="1100" b="1" dirty="0"/>
              <a:t>language-rich environment</a:t>
            </a:r>
            <a:r>
              <a:rPr lang="en-US" sz="1100" dirty="0"/>
              <a:t> is crucial. By commenting on what children are interested in or doing, and echoing back what they say with </a:t>
            </a:r>
            <a:r>
              <a:rPr lang="en-US" sz="1100" b="1" dirty="0"/>
              <a:t>new vocabulary added</a:t>
            </a:r>
            <a:r>
              <a:rPr lang="en-US" sz="1100" dirty="0"/>
              <a:t>, practitioners will build children's language effectively </a:t>
            </a:r>
            <a:r>
              <a:rPr lang="en-US" sz="1100" b="1" dirty="0" err="1"/>
              <a:t>eading</a:t>
            </a:r>
            <a:r>
              <a:rPr lang="en-US" sz="1100" b="1" dirty="0"/>
              <a:t> frequently to children</a:t>
            </a:r>
            <a:r>
              <a:rPr lang="en-US" sz="1100" dirty="0"/>
              <a:t>, and </a:t>
            </a:r>
            <a:r>
              <a:rPr lang="en-US" sz="1100" b="1" dirty="0"/>
              <a:t>engaging them actively in stories</a:t>
            </a:r>
            <a:r>
              <a:rPr lang="en-US" sz="1100" dirty="0"/>
              <a:t>, non-fiction, rhymes and poems, and then providing them with extensive opportunities to use and </a:t>
            </a:r>
            <a:r>
              <a:rPr lang="en-US" sz="1100" b="1" dirty="0"/>
              <a:t>embed new words in a range of contexts, </a:t>
            </a:r>
            <a:r>
              <a:rPr lang="en-US" sz="1100" dirty="0"/>
              <a:t>will give children the opportunity to thrive. Through </a:t>
            </a:r>
            <a:r>
              <a:rPr lang="en-US" sz="1100" b="1" dirty="0"/>
              <a:t>conversation, story-telling and role play</a:t>
            </a:r>
            <a:r>
              <a:rPr lang="en-US" sz="1100" dirty="0"/>
              <a:t>, where children </a:t>
            </a:r>
            <a:r>
              <a:rPr lang="en-US" sz="1100" b="1" dirty="0"/>
              <a:t>share their ideas </a:t>
            </a:r>
            <a:r>
              <a:rPr lang="en-US" sz="1100" dirty="0"/>
              <a:t>with support and </a:t>
            </a:r>
            <a:r>
              <a:rPr lang="en-US" sz="1100" b="1" dirty="0"/>
              <a:t>modelling</a:t>
            </a:r>
            <a:r>
              <a:rPr lang="en-US" sz="1100" dirty="0"/>
              <a:t> from their teacher, and sensitive questioning that invites them to elaborate, children become comfortable using a </a:t>
            </a:r>
            <a:r>
              <a:rPr lang="en-US" sz="1100" b="1" dirty="0"/>
              <a:t>rich range of vocabulary </a:t>
            </a:r>
            <a:r>
              <a:rPr lang="en-US" sz="1100" dirty="0"/>
              <a:t>and </a:t>
            </a:r>
            <a:r>
              <a:rPr lang="en-US" sz="1100" b="1" dirty="0"/>
              <a:t>language structures.</a:t>
            </a:r>
          </a:p>
          <a:p>
            <a:r>
              <a:rPr lang="en-US" sz="1100" dirty="0"/>
              <a:t>C&amp;L is developed throughout the year through high quality interactions, daily group discussions, sharing circles, PSHE times,  stories, singing, helicopter stories, speech and language interventions.</a:t>
            </a:r>
          </a:p>
          <a:p>
            <a:endParaRPr lang="en-GB" dirty="0"/>
          </a:p>
        </p:txBody>
      </p:sp>
    </p:spTree>
    <p:extLst>
      <p:ext uri="{BB962C8B-B14F-4D97-AF65-F5344CB8AC3E}">
        <p14:creationId xmlns:p14="http://schemas.microsoft.com/office/powerpoint/2010/main" val="4193036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879820"/>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latin typeface="Comic Sans MS" panose="030F0902030302020204" pitchFamily="66" charset="0"/>
                <a:cs typeface="Amatic SC" panose="00000500000000000000" pitchFamily="2" charset="-79"/>
              </a:rPr>
              <a:t>Physical Development</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25179109"/>
              </p:ext>
            </p:extLst>
          </p:nvPr>
        </p:nvGraphicFramePr>
        <p:xfrm>
          <a:off x="475533" y="451262"/>
          <a:ext cx="11577921" cy="5267798"/>
        </p:xfrm>
        <a:graphic>
          <a:graphicData uri="http://schemas.openxmlformats.org/drawingml/2006/table">
            <a:tbl>
              <a:tblPr firstRow="1" bandRow="1">
                <a:tableStyleId>{5C22544A-7EE6-4342-B048-85BDC9FD1C3A}</a:tableStyleId>
              </a:tblPr>
              <a:tblGrid>
                <a:gridCol w="1985916">
                  <a:extLst>
                    <a:ext uri="{9D8B030D-6E8A-4147-A177-3AD203B41FA5}">
                      <a16:colId xmlns:a16="http://schemas.microsoft.com/office/drawing/2014/main" val="2865123548"/>
                    </a:ext>
                  </a:extLst>
                </a:gridCol>
                <a:gridCol w="1805261">
                  <a:extLst>
                    <a:ext uri="{9D8B030D-6E8A-4147-A177-3AD203B41FA5}">
                      <a16:colId xmlns:a16="http://schemas.microsoft.com/office/drawing/2014/main" val="872926247"/>
                    </a:ext>
                  </a:extLst>
                </a:gridCol>
                <a:gridCol w="2031541">
                  <a:extLst>
                    <a:ext uri="{9D8B030D-6E8A-4147-A177-3AD203B41FA5}">
                      <a16:colId xmlns:a16="http://schemas.microsoft.com/office/drawing/2014/main" val="1315738151"/>
                    </a:ext>
                  </a:extLst>
                </a:gridCol>
                <a:gridCol w="1918401">
                  <a:extLst>
                    <a:ext uri="{9D8B030D-6E8A-4147-A177-3AD203B41FA5}">
                      <a16:colId xmlns:a16="http://schemas.microsoft.com/office/drawing/2014/main" val="2709165749"/>
                    </a:ext>
                  </a:extLst>
                </a:gridCol>
                <a:gridCol w="1918401">
                  <a:extLst>
                    <a:ext uri="{9D8B030D-6E8A-4147-A177-3AD203B41FA5}">
                      <a16:colId xmlns:a16="http://schemas.microsoft.com/office/drawing/2014/main" val="2335150482"/>
                    </a:ext>
                  </a:extLst>
                </a:gridCol>
                <a:gridCol w="1918401">
                  <a:extLst>
                    <a:ext uri="{9D8B030D-6E8A-4147-A177-3AD203B41FA5}">
                      <a16:colId xmlns:a16="http://schemas.microsoft.com/office/drawing/2014/main" val="4046203905"/>
                    </a:ext>
                  </a:extLst>
                </a:gridCol>
              </a:tblGrid>
              <a:tr h="314798">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Autumn 1</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latin typeface="Comic Sans MS" panose="030F0902030302020204" pitchFamily="66" charset="0"/>
                          <a:cs typeface="Amatic SC" panose="00000500000000000000" pitchFamily="2" charset="-79"/>
                        </a:rPr>
                        <a:t>Autumn 2</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Spring 1</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Spring 2</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Summer 1</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Summer 2</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862844">
                <a:tc>
                  <a:txBody>
                    <a:bodyPr/>
                    <a:lstStyle/>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Develop manipulation and control</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Explore different materials and tools</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Gain control of body through large movements e.g. waving, kicking, rolling, crawling and walking</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Clap and stomp to music</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Start eating independently using a knife and fork</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rgbClr val="0070C0"/>
                          </a:solidFill>
                          <a:effectLst/>
                          <a:latin typeface="Comic Sans MS" panose="030F0902030302020204" pitchFamily="66" charset="0"/>
                          <a:ea typeface="+mn-ea"/>
                          <a:cs typeface="+mn-cs"/>
                        </a:rPr>
                        <a:t>Drive bikes and trikes by pushing feet</a:t>
                      </a:r>
                    </a:p>
                    <a:p>
                      <a:pPr marL="0" indent="0" algn="l" rtl="0" fontAlgn="base">
                        <a:buFont typeface="Arial" panose="020B0604020202020204" pitchFamily="34" charset="0"/>
                        <a:buNone/>
                      </a:pPr>
                      <a:endParaRPr lang="en-US" sz="1100" b="0" i="0" kern="1200" dirty="0">
                        <a:solidFill>
                          <a:srgbClr val="0070C0"/>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rgbClr val="0070C0"/>
                          </a:solidFill>
                          <a:effectLst/>
                          <a:latin typeface="Comic Sans MS" panose="030F0902030302020204" pitchFamily="66" charset="0"/>
                          <a:ea typeface="+mn-ea"/>
                          <a:cs typeface="+mn-cs"/>
                        </a:rPr>
                        <a:t>Jump two feet to two feet on the spot</a:t>
                      </a:r>
                    </a:p>
                    <a:p>
                      <a:pPr marL="0" indent="0" algn="l" rtl="0" fontAlgn="base">
                        <a:buFont typeface="Arial" panose="020B0604020202020204" pitchFamily="34" charset="0"/>
                        <a:buNone/>
                      </a:pPr>
                      <a:endParaRPr lang="en-US" sz="1100" b="0" i="0" kern="1200" dirty="0">
                        <a:solidFill>
                          <a:srgbClr val="0070C0"/>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rgbClr val="0070C0"/>
                          </a:solidFill>
                          <a:effectLst/>
                          <a:latin typeface="Comic Sans MS" panose="030F0902030302020204" pitchFamily="66" charset="0"/>
                          <a:ea typeface="+mn-ea"/>
                          <a:cs typeface="+mn-cs"/>
                        </a:rPr>
                        <a:t>Jump down off equipment</a:t>
                      </a:r>
                    </a:p>
                    <a:p>
                      <a:pPr marL="0" indent="0" algn="l" rtl="0" fontAlgn="base">
                        <a:buFont typeface="Arial" panose="020B0604020202020204" pitchFamily="34" charset="0"/>
                        <a:buNone/>
                      </a:pPr>
                      <a:endParaRPr lang="en-US" sz="1100" b="0" i="0" kern="1200" dirty="0">
                        <a:solidFill>
                          <a:srgbClr val="0070C0"/>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rgbClr val="0070C0"/>
                          </a:solidFill>
                          <a:effectLst/>
                          <a:latin typeface="Comic Sans MS" panose="030F0902030302020204" pitchFamily="66" charset="0"/>
                          <a:ea typeface="+mn-ea"/>
                          <a:cs typeface="+mn-cs"/>
                        </a:rPr>
                        <a:t>Turn pages of a book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Choose the right resources to carry their own plan e.g. choosing a spade for a large hole</a:t>
                      </a:r>
                    </a:p>
                    <a:p>
                      <a:pPr marL="0" indent="0" algn="l" rtl="0" fontAlgn="base">
                        <a:buFontTx/>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Use one handed tool and equipment e.g. making snips in the paper</a:t>
                      </a:r>
                    </a:p>
                    <a:p>
                      <a:pPr marL="0" indent="0" algn="l" rtl="0" fontAlgn="base">
                        <a:buFontTx/>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Beginning to show preference for a dominant hand</a:t>
                      </a:r>
                    </a:p>
                    <a:p>
                      <a:pPr marL="0" indent="0" algn="l" rtl="0" fontAlgn="base">
                        <a:buFontTx/>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Show an increasing desire to be independent e.g. dress and undress</a:t>
                      </a:r>
                    </a:p>
                    <a:p>
                      <a:pPr marL="0" indent="0" algn="l" rtl="0" fontAlgn="base">
                        <a:buFontTx/>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Run and freeze on command.</a:t>
                      </a:r>
                    </a:p>
                    <a:p>
                      <a:pPr marL="0" indent="0" algn="l" rtl="0" fontAlgn="base">
                        <a:buFontTx/>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Climb apparatus using alternate feet, using own hands for support.</a:t>
                      </a:r>
                    </a:p>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Thread large beads/ cotton reels</a:t>
                      </a:r>
                    </a:p>
                    <a:p>
                      <a:pPr marL="0" indent="0" algn="l" rtl="0" fontAlgn="base">
                        <a:buFontTx/>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100" b="0" i="0" kern="1200" dirty="0">
                          <a:solidFill>
                            <a:schemeClr val="dk1"/>
                          </a:solidFill>
                          <a:effectLst/>
                          <a:latin typeface="Comic Sans MS" panose="030F0902030302020204" pitchFamily="66" charset="0"/>
                          <a:ea typeface="+mn-ea"/>
                          <a:cs typeface="+mn-cs"/>
                        </a:rPr>
                        <a:t>Make vertical, horizontal and circular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Comic Sans MS" panose="030F0902030302020204" pitchFamily="66" charset="0"/>
                          <a:ea typeface="+mn-ea"/>
                          <a:cs typeface="+mn-cs"/>
                        </a:rPr>
                        <a:t>Use large movements to  wave flags and streamers, paint and make marks</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a:solidFill>
                          <a:srgbClr val="0070C0"/>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Hop on the spot and travel</a:t>
                      </a:r>
                    </a:p>
                    <a:p>
                      <a:pPr marL="0" marR="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a:solidFill>
                          <a:srgbClr val="0070C0"/>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Bowl, roll, chase and collect heavy objects e.g. </a:t>
                      </a:r>
                      <a:r>
                        <a:rPr lang="en-US" sz="1100" b="0" i="0" kern="1200" dirty="0" err="1">
                          <a:solidFill>
                            <a:srgbClr val="0070C0"/>
                          </a:solidFill>
                          <a:effectLst/>
                          <a:latin typeface="Comic Sans MS" panose="030F0902030302020204" pitchFamily="66" charset="0"/>
                          <a:ea typeface="+mn-ea"/>
                          <a:cs typeface="+mn-cs"/>
                        </a:rPr>
                        <a:t>tyres</a:t>
                      </a:r>
                      <a:r>
                        <a:rPr lang="en-US" sz="1100" b="0" i="0" kern="1200" dirty="0">
                          <a:solidFill>
                            <a:srgbClr val="0070C0"/>
                          </a:solidFill>
                          <a:effectLst/>
                          <a:latin typeface="Comic Sans MS" panose="030F0902030302020204" pitchFamily="66" charset="0"/>
                          <a:ea typeface="+mn-ea"/>
                          <a:cs typeface="+mn-cs"/>
                        </a:rPr>
                        <a:t>.</a:t>
                      </a:r>
                    </a:p>
                    <a:p>
                      <a:pPr algn="l" rtl="0" fontAlgn="base"/>
                      <a:endParaRPr lang="en-US" sz="1100" b="0" i="0" kern="1200" dirty="0">
                        <a:solidFill>
                          <a:srgbClr val="0070C0"/>
                        </a:solidFill>
                        <a:effectLst/>
                        <a:latin typeface="Comic Sans MS" panose="030F0902030302020204" pitchFamily="66" charset="0"/>
                        <a:ea typeface="+mn-ea"/>
                        <a:cs typeface="+mn-cs"/>
                      </a:endParaRPr>
                    </a:p>
                    <a:p>
                      <a:pPr algn="l" rtl="0" fontAlgn="base"/>
                      <a:r>
                        <a:rPr lang="en-US" sz="1100" b="0" i="0" kern="1200" dirty="0">
                          <a:solidFill>
                            <a:srgbClr val="0070C0"/>
                          </a:solidFill>
                          <a:effectLst/>
                          <a:latin typeface="Comic Sans MS" panose="030F0902030302020204" pitchFamily="66" charset="0"/>
                          <a:ea typeface="+mn-ea"/>
                          <a:cs typeface="+mn-cs"/>
                        </a:rPr>
                        <a:t>Make marks with palmer grip using crayons.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base"/>
                      <a:r>
                        <a:rPr lang="en-US" sz="1100" b="0" i="0" kern="1200" dirty="0">
                          <a:solidFill>
                            <a:schemeClr val="dk1"/>
                          </a:solidFill>
                          <a:effectLst/>
                          <a:latin typeface="Comic Sans MS" panose="030F0902030302020204" pitchFamily="66" charset="0"/>
                          <a:ea typeface="+mn-ea"/>
                          <a:cs typeface="+mn-cs"/>
                        </a:rPr>
                        <a:t>Increasing be able to use and remember sequences of movement which are related to music</a:t>
                      </a:r>
                    </a:p>
                    <a:p>
                      <a:pPr algn="l" rtl="0" fontAlgn="base"/>
                      <a:endParaRPr lang="en-US" sz="1100" b="0" i="0" kern="1200" dirty="0">
                        <a:solidFill>
                          <a:schemeClr val="dk1"/>
                        </a:solidFill>
                        <a:effectLst/>
                        <a:latin typeface="Comic Sans MS" panose="030F0902030302020204" pitchFamily="66" charset="0"/>
                        <a:ea typeface="+mn-ea"/>
                        <a:cs typeface="+mn-cs"/>
                      </a:endParaRPr>
                    </a:p>
                    <a:p>
                      <a:pPr algn="l" rtl="0" fontAlgn="base"/>
                      <a:r>
                        <a:rPr lang="en-US" sz="1100" b="0" i="0" kern="1200" dirty="0">
                          <a:solidFill>
                            <a:schemeClr val="dk1"/>
                          </a:solidFill>
                          <a:effectLst/>
                          <a:latin typeface="Comic Sans MS" panose="030F0902030302020204" pitchFamily="66" charset="0"/>
                          <a:ea typeface="+mn-ea"/>
                          <a:cs typeface="+mn-cs"/>
                        </a:rPr>
                        <a:t>Start taking part in group activities which they make up or in teams</a:t>
                      </a:r>
                    </a:p>
                    <a:p>
                      <a:pPr algn="l" rtl="0" fontAlgn="base"/>
                      <a:endParaRPr lang="en-US" sz="1100" b="0" i="0" kern="1200" dirty="0">
                        <a:solidFill>
                          <a:srgbClr val="0070C0"/>
                        </a:solidFill>
                        <a:effectLst/>
                        <a:latin typeface="Comic Sans MS" panose="030F0902030302020204" pitchFamily="66" charset="0"/>
                        <a:ea typeface="+mn-ea"/>
                        <a:cs typeface="+mn-cs"/>
                      </a:endParaRPr>
                    </a:p>
                    <a:p>
                      <a:pPr algn="l" rtl="0" fontAlgn="base"/>
                      <a:r>
                        <a:rPr lang="en-US" sz="1100" b="0" i="0" kern="1200" dirty="0">
                          <a:solidFill>
                            <a:srgbClr val="0070C0"/>
                          </a:solidFill>
                          <a:effectLst/>
                          <a:latin typeface="Comic Sans MS" panose="030F0902030302020204" pitchFamily="66" charset="0"/>
                          <a:ea typeface="+mn-ea"/>
                          <a:cs typeface="+mn-cs"/>
                        </a:rPr>
                        <a:t>Drive tricycles by pedaling</a:t>
                      </a:r>
                    </a:p>
                    <a:p>
                      <a:pPr algn="l" rtl="0" fontAlgn="base"/>
                      <a:endParaRPr lang="en-US" sz="1100" b="0" i="0" kern="1200" dirty="0">
                        <a:solidFill>
                          <a:srgbClr val="0070C0"/>
                        </a:solidFill>
                        <a:effectLst/>
                        <a:latin typeface="Comic Sans MS" panose="030F0902030302020204" pitchFamily="66" charset="0"/>
                        <a:ea typeface="+mn-ea"/>
                        <a:cs typeface="+mn-cs"/>
                      </a:endParaRPr>
                    </a:p>
                    <a:p>
                      <a:pPr algn="l" rtl="0" fontAlgn="base"/>
                      <a:r>
                        <a:rPr lang="en-US" sz="1100" b="0" i="0" kern="1200" dirty="0">
                          <a:solidFill>
                            <a:srgbClr val="0070C0"/>
                          </a:solidFill>
                          <a:effectLst/>
                          <a:latin typeface="Comic Sans MS" panose="030F0902030302020204" pitchFamily="66" charset="0"/>
                          <a:ea typeface="+mn-ea"/>
                          <a:cs typeface="+mn-cs"/>
                        </a:rPr>
                        <a:t>Use pincer movements to pick up small items</a:t>
                      </a:r>
                    </a:p>
                    <a:p>
                      <a:pPr algn="l" rtl="0" fontAlgn="base"/>
                      <a:endParaRPr lang="en-US" sz="1100" b="0" i="0" kern="1200" dirty="0">
                        <a:solidFill>
                          <a:srgbClr val="0070C0"/>
                        </a:solidFill>
                        <a:effectLst/>
                        <a:latin typeface="Comic Sans MS" panose="030F0902030302020204" pitchFamily="66" charset="0"/>
                        <a:ea typeface="+mn-ea"/>
                        <a:cs typeface="+mn-cs"/>
                      </a:endParaRPr>
                    </a:p>
                    <a:p>
                      <a:pPr algn="l" rtl="0" fontAlgn="base"/>
                      <a:r>
                        <a:rPr lang="en-US" sz="1100" b="0" i="0" kern="1200" dirty="0">
                          <a:solidFill>
                            <a:srgbClr val="0070C0"/>
                          </a:solidFill>
                          <a:effectLst/>
                          <a:latin typeface="Comic Sans MS" panose="030F0902030302020204" pitchFamily="66" charset="0"/>
                          <a:ea typeface="+mn-ea"/>
                          <a:cs typeface="+mn-cs"/>
                        </a:rPr>
                        <a:t>Use scissors to cut straight lines of paper or paper in halve.</a:t>
                      </a:r>
                    </a:p>
                    <a:p>
                      <a:pPr algn="l" rtl="0" fontAlgn="base"/>
                      <a:endParaRPr lang="en-US" sz="1100" b="0" i="0" kern="1200" dirty="0">
                        <a:solidFill>
                          <a:srgbClr val="0070C0"/>
                        </a:solidFill>
                        <a:effectLst/>
                        <a:latin typeface="Comic Sans MS" panose="030F0902030302020204" pitchFamily="66" charset="0"/>
                        <a:ea typeface="+mn-ea"/>
                        <a:cs typeface="+mn-cs"/>
                      </a:endParaRPr>
                    </a:p>
                    <a:p>
                      <a:pPr algn="l" rtl="0" fontAlgn="base"/>
                      <a:r>
                        <a:rPr lang="en-US" sz="1100" b="0" i="0" kern="1200" dirty="0">
                          <a:solidFill>
                            <a:srgbClr val="0070C0"/>
                          </a:solidFill>
                          <a:effectLst/>
                          <a:latin typeface="Comic Sans MS" panose="030F0902030302020204" pitchFamily="66" charset="0"/>
                          <a:ea typeface="+mn-ea"/>
                          <a:cs typeface="+mn-cs"/>
                        </a:rPr>
                        <a:t>Thread beads, screws, nuts, bolts.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Comic Sans MS" panose="030F0902030302020204" pitchFamily="66" charset="0"/>
                          <a:ea typeface="+mn-ea"/>
                          <a:cs typeface="+mn-cs"/>
                        </a:rPr>
                        <a:t>Collaborate with others to manage large items such as moving a long plank safely.</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Comic Sans MS" panose="030F0902030302020204" pitchFamily="66" charset="0"/>
                          <a:ea typeface="+mn-ea"/>
                          <a:cs typeface="+mn-cs"/>
                        </a:rPr>
                        <a:t>Go up stairs or climb apparatus using alternate feet.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a:solidFill>
                          <a:schemeClr val="dk1"/>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Run at speed negotiating obstacles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a:solidFill>
                          <a:srgbClr val="0070C0"/>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Travel above floor height by controlling movement</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100" b="0" i="0" kern="1200" dirty="0">
                        <a:solidFill>
                          <a:srgbClr val="0070C0"/>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Have a dominant hand for manipulative skills.</a:t>
                      </a:r>
                    </a:p>
                    <a:p>
                      <a:pPr marL="171450" marR="0" indent="-171450" algn="l" defTabSz="914400" rtl="0" eaLnBrk="1" fontAlgn="base" latinLnBrk="0" hangingPunct="1">
                        <a:lnSpc>
                          <a:spcPct val="100000"/>
                        </a:lnSpc>
                        <a:spcBef>
                          <a:spcPts val="0"/>
                        </a:spcBef>
                        <a:spcAft>
                          <a:spcPts val="0"/>
                        </a:spcAft>
                        <a:buClrTx/>
                        <a:buSzTx/>
                        <a:buFontTx/>
                        <a:buChar char="-"/>
                        <a:tabLst/>
                        <a:defRPr/>
                      </a:pPr>
                      <a:endParaRPr lang="en-US" sz="1100" b="0" i="0" kern="1200" dirty="0">
                        <a:solidFill>
                          <a:schemeClr val="dk1"/>
                        </a:solidFill>
                        <a:effectLst/>
                        <a:latin typeface="Comic Sans MS" panose="030F09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100" b="0" i="0" kern="1200" baseline="0" dirty="0">
                          <a:solidFill>
                            <a:schemeClr val="dk1"/>
                          </a:solidFill>
                          <a:effectLst/>
                          <a:latin typeface="Comic Sans MS" panose="030F0902030302020204" pitchFamily="66" charset="0"/>
                          <a:ea typeface="+mn-ea"/>
                          <a:cs typeface="+mn-cs"/>
                        </a:rPr>
                        <a:t>Be increasingly independent as they get dressed, doing zips.</a:t>
                      </a: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100" b="0" i="0" kern="1200" baseline="0" dirty="0">
                          <a:solidFill>
                            <a:schemeClr val="dk1"/>
                          </a:solidFill>
                          <a:effectLst/>
                          <a:latin typeface="Comic Sans MS" panose="030F0902030302020204" pitchFamily="66" charset="0"/>
                          <a:ea typeface="+mn-ea"/>
                          <a:cs typeface="+mn-cs"/>
                        </a:rPr>
                        <a:t>Use a comfortable grip with good control when holding pens and pencils (</a:t>
                      </a:r>
                      <a:r>
                        <a:rPr lang="en-US" sz="1100" b="0" i="0" kern="1200" baseline="0" dirty="0">
                          <a:solidFill>
                            <a:srgbClr val="0070C0"/>
                          </a:solidFill>
                          <a:effectLst/>
                          <a:latin typeface="Comic Sans MS" panose="030F0902030302020204" pitchFamily="66" charset="0"/>
                          <a:ea typeface="+mn-ea"/>
                          <a:cs typeface="+mn-cs"/>
                        </a:rPr>
                        <a:t>tripod grip)</a:t>
                      </a:r>
                    </a:p>
                    <a:p>
                      <a:pPr marL="0" indent="0" algn="l" rtl="0" fontAlgn="base">
                        <a:buFontTx/>
                        <a:buNone/>
                      </a:pPr>
                      <a:endParaRPr lang="en-US" sz="1100" b="0" i="0" kern="1200" baseline="0" dirty="0">
                        <a:solidFill>
                          <a:srgbClr val="0070C0"/>
                        </a:solidFill>
                        <a:effectLst/>
                        <a:latin typeface="Comic Sans MS" panose="030F0902030302020204" pitchFamily="66" charset="0"/>
                        <a:ea typeface="+mn-ea"/>
                        <a:cs typeface="+mn-cs"/>
                      </a:endParaRPr>
                    </a:p>
                    <a:p>
                      <a:pPr marL="0" indent="0" algn="l" rtl="0" fontAlgn="base">
                        <a:buFontTx/>
                        <a:buNone/>
                      </a:pPr>
                      <a:r>
                        <a:rPr lang="en-US" sz="1100" b="0" i="0" kern="1200" baseline="0" dirty="0">
                          <a:solidFill>
                            <a:srgbClr val="0070C0"/>
                          </a:solidFill>
                          <a:effectLst/>
                          <a:latin typeface="Comic Sans MS" panose="030F0902030302020204" pitchFamily="66" charset="0"/>
                          <a:ea typeface="+mn-ea"/>
                          <a:cs typeface="+mn-cs"/>
                        </a:rPr>
                        <a:t>Ride/ drive including balance bikes at speed avoiding obstacles </a:t>
                      </a:r>
                    </a:p>
                    <a:p>
                      <a:pPr marL="0" indent="0" algn="l" rtl="0" fontAlgn="base">
                        <a:buFontTx/>
                        <a:buNone/>
                      </a:pPr>
                      <a:endParaRPr lang="en-US" sz="1100" b="0" i="0" kern="1200" baseline="0" dirty="0">
                        <a:solidFill>
                          <a:srgbClr val="0070C0"/>
                        </a:solidFill>
                        <a:effectLst/>
                        <a:latin typeface="Comic Sans MS" panose="030F0902030302020204" pitchFamily="66" charset="0"/>
                        <a:ea typeface="+mn-ea"/>
                        <a:cs typeface="+mn-cs"/>
                      </a:endParaRPr>
                    </a:p>
                    <a:p>
                      <a:pPr marL="0" indent="0" algn="l" rtl="0" fontAlgn="base">
                        <a:buFontTx/>
                        <a:buNone/>
                      </a:pPr>
                      <a:r>
                        <a:rPr lang="en-US" sz="1100" b="0" i="0" kern="1200" baseline="0" dirty="0">
                          <a:solidFill>
                            <a:srgbClr val="0070C0"/>
                          </a:solidFill>
                          <a:effectLst/>
                          <a:latin typeface="Comic Sans MS" panose="030F0902030302020204" pitchFamily="66" charset="0"/>
                          <a:ea typeface="+mn-ea"/>
                          <a:cs typeface="+mn-cs"/>
                        </a:rPr>
                        <a:t>Use scissors to cut out simple shapes.</a:t>
                      </a:r>
                    </a:p>
                    <a:p>
                      <a:pPr marL="0" indent="0" algn="l" rtl="0" fontAlgn="base">
                        <a:buFontTx/>
                        <a:buNone/>
                      </a:pPr>
                      <a:endParaRPr lang="en-US" sz="1100" b="0" i="0" kern="1200" baseline="0" dirty="0">
                        <a:solidFill>
                          <a:srgbClr val="0070C0"/>
                        </a:solidFill>
                        <a:effectLst/>
                        <a:latin typeface="Comic Sans MS" panose="030F0902030302020204" pitchFamily="66" charset="0"/>
                        <a:ea typeface="+mn-ea"/>
                        <a:cs typeface="+mn-cs"/>
                      </a:endParaRPr>
                    </a:p>
                    <a:p>
                      <a:pPr marL="0" indent="0" algn="l" rtl="0" fontAlgn="base">
                        <a:buFontTx/>
                        <a:buNone/>
                      </a:pPr>
                      <a:r>
                        <a:rPr lang="en-US" sz="1100" b="0" i="0" kern="1200" baseline="0" dirty="0">
                          <a:solidFill>
                            <a:srgbClr val="0070C0"/>
                          </a:solidFill>
                          <a:effectLst/>
                          <a:latin typeface="Comic Sans MS" panose="030F0902030302020204" pitchFamily="66" charset="0"/>
                          <a:ea typeface="+mn-ea"/>
                          <a:cs typeface="+mn-cs"/>
                        </a:rPr>
                        <a:t>Use tweezers and tongs effectively</a:t>
                      </a:r>
                    </a:p>
                    <a:p>
                      <a:pPr marL="0" indent="0" algn="l" rtl="0" fontAlgn="base">
                        <a:buFontTx/>
                        <a:buNone/>
                      </a:pPr>
                      <a:endParaRPr lang="en-US" sz="1100" b="0" i="0" kern="1200" baseline="0" dirty="0">
                        <a:solidFill>
                          <a:srgbClr val="0070C0"/>
                        </a:solidFill>
                        <a:effectLst/>
                        <a:latin typeface="Comic Sans MS" panose="030F0902030302020204" pitchFamily="66" charset="0"/>
                        <a:ea typeface="+mn-ea"/>
                        <a:cs typeface="+mn-cs"/>
                      </a:endParaRPr>
                    </a:p>
                    <a:p>
                      <a:pPr marL="0" indent="0" algn="l" rtl="0" fontAlgn="base">
                        <a:buFontTx/>
                        <a:buNone/>
                      </a:pPr>
                      <a:r>
                        <a:rPr lang="en-US" sz="1100" b="0" i="0" kern="1200" baseline="0" dirty="0">
                          <a:solidFill>
                            <a:srgbClr val="0070C0"/>
                          </a:solidFill>
                          <a:effectLst/>
                          <a:latin typeface="Comic Sans MS" panose="030F0902030302020204" pitchFamily="66" charset="0"/>
                          <a:ea typeface="+mn-ea"/>
                          <a:cs typeface="+mn-cs"/>
                        </a:rPr>
                        <a:t>Draw circles and copy VHT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843621CF-D4FE-4A9F-A8F9-15895B3B0C65}"/>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25186" y="53409"/>
            <a:ext cx="599410" cy="599410"/>
          </a:xfrm>
          <a:prstGeom prst="rect">
            <a:avLst/>
          </a:prstGeom>
        </p:spPr>
      </p:pic>
      <p:sp>
        <p:nvSpPr>
          <p:cNvPr id="2" name="TextBox 1">
            <a:extLst>
              <a:ext uri="{FF2B5EF4-FFF2-40B4-BE49-F238E27FC236}">
                <a16:creationId xmlns:a16="http://schemas.microsoft.com/office/drawing/2014/main" id="{A3A4B558-CE46-1F46-A313-D9444CB32D7C}"/>
              </a:ext>
            </a:extLst>
          </p:cNvPr>
          <p:cNvSpPr txBox="1"/>
          <p:nvPr/>
        </p:nvSpPr>
        <p:spPr>
          <a:xfrm>
            <a:off x="249382" y="5791199"/>
            <a:ext cx="12122727" cy="1292662"/>
          </a:xfrm>
          <a:prstGeom prst="rect">
            <a:avLst/>
          </a:prstGeom>
          <a:noFill/>
        </p:spPr>
        <p:txBody>
          <a:bodyPr wrap="square" rtlCol="0">
            <a:spAutoFit/>
          </a:bodyPr>
          <a:lstStyle/>
          <a:p>
            <a:r>
              <a:rPr lang="en-US" sz="1200" dirty="0"/>
              <a:t>Physical activity is </a:t>
            </a:r>
            <a:r>
              <a:rPr lang="en-US" sz="1200" b="1" dirty="0"/>
              <a:t>vital</a:t>
            </a:r>
            <a:r>
              <a:rPr lang="en-US" sz="1200" dirty="0"/>
              <a:t> in children’s all-round development, enabling them to </a:t>
            </a:r>
            <a:r>
              <a:rPr lang="en-US" sz="1200" b="1" dirty="0"/>
              <a:t>pursue happy, healthy and active lives</a:t>
            </a:r>
            <a:r>
              <a:rPr lang="en-US" sz="1200" dirty="0"/>
              <a:t>. By creating games and providing opportunities for play both indoors and outdoors, adults can support children to develop their </a:t>
            </a:r>
            <a:r>
              <a:rPr lang="en-US" sz="1200" b="1" dirty="0"/>
              <a:t>core strength, stability, balance, spatial awareness</a:t>
            </a:r>
            <a:r>
              <a:rPr lang="en-US" sz="1200" dirty="0"/>
              <a:t>, co-ordination and agility. Gross motor skills provide the foundation for developing healthy bodies and social and emotional well-being. </a:t>
            </a:r>
            <a:r>
              <a:rPr lang="en-US" sz="1200" b="1" dirty="0"/>
              <a:t>Fine motor control and precision helps with hand-eye co-ordination</a:t>
            </a:r>
            <a:r>
              <a:rPr lang="en-US" sz="1200" dirty="0"/>
              <a:t>, which is later linked to </a:t>
            </a:r>
            <a:r>
              <a:rPr lang="en-US" sz="1200" b="1" dirty="0"/>
              <a:t>early literacy</a:t>
            </a:r>
            <a:r>
              <a:rPr lang="en-US" sz="1200" dirty="0"/>
              <a:t>. Repeated and varied opportunities to explore and play with small world activities, puzzles, arts and crafts and the practice of using small tools, with feedback and support from adults, allow children to develop </a:t>
            </a:r>
            <a:r>
              <a:rPr lang="en-US" sz="1200" b="1" dirty="0"/>
              <a:t>proficiency, control and confidence.</a:t>
            </a:r>
            <a:endParaRPr lang="en-US" sz="1200" b="1" dirty="0">
              <a:latin typeface="Amatic SC" panose="00000500000000000000" pitchFamily="2" charset="-79"/>
              <a:cs typeface="Amatic SC" panose="00000500000000000000" pitchFamily="2" charset="-79"/>
            </a:endParaRPr>
          </a:p>
          <a:p>
            <a:endParaRPr lang="en-GB" dirty="0"/>
          </a:p>
        </p:txBody>
      </p:sp>
    </p:spTree>
    <p:extLst>
      <p:ext uri="{BB962C8B-B14F-4D97-AF65-F5344CB8AC3E}">
        <p14:creationId xmlns:p14="http://schemas.microsoft.com/office/powerpoint/2010/main" val="540966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60234" y="-93172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latin typeface="Comic Sans MS" panose="030F0902030302020204" pitchFamily="66" charset="0"/>
                <a:cs typeface="Amatic SC" panose="00000500000000000000" pitchFamily="2" charset="-79"/>
              </a:rPr>
              <a:t>Literacy (Comprehension, word reading)</a:t>
            </a:r>
            <a:endParaRPr lang="en-GB" sz="2000" dirty="0">
              <a:latin typeface="Comic Sans MS" panose="030F0902030302020204" pitchFamily="66"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084836063"/>
              </p:ext>
            </p:extLst>
          </p:nvPr>
        </p:nvGraphicFramePr>
        <p:xfrm>
          <a:off x="314868" y="454809"/>
          <a:ext cx="11562264" cy="5378856"/>
        </p:xfrm>
        <a:graphic>
          <a:graphicData uri="http://schemas.openxmlformats.org/drawingml/2006/table">
            <a:tbl>
              <a:tblPr firstRow="1" bandRow="1">
                <a:tableStyleId>{5C22544A-7EE6-4342-B048-85BDC9FD1C3A}</a:tableStyleId>
              </a:tblPr>
              <a:tblGrid>
                <a:gridCol w="1927044">
                  <a:extLst>
                    <a:ext uri="{9D8B030D-6E8A-4147-A177-3AD203B41FA5}">
                      <a16:colId xmlns:a16="http://schemas.microsoft.com/office/drawing/2014/main" val="2865123548"/>
                    </a:ext>
                  </a:extLst>
                </a:gridCol>
                <a:gridCol w="1927044">
                  <a:extLst>
                    <a:ext uri="{9D8B030D-6E8A-4147-A177-3AD203B41FA5}">
                      <a16:colId xmlns:a16="http://schemas.microsoft.com/office/drawing/2014/main" val="872926247"/>
                    </a:ext>
                  </a:extLst>
                </a:gridCol>
                <a:gridCol w="1927044">
                  <a:extLst>
                    <a:ext uri="{9D8B030D-6E8A-4147-A177-3AD203B41FA5}">
                      <a16:colId xmlns:a16="http://schemas.microsoft.com/office/drawing/2014/main" val="1315738151"/>
                    </a:ext>
                  </a:extLst>
                </a:gridCol>
                <a:gridCol w="1927044">
                  <a:extLst>
                    <a:ext uri="{9D8B030D-6E8A-4147-A177-3AD203B41FA5}">
                      <a16:colId xmlns:a16="http://schemas.microsoft.com/office/drawing/2014/main" val="2709165749"/>
                    </a:ext>
                  </a:extLst>
                </a:gridCol>
                <a:gridCol w="1927044">
                  <a:extLst>
                    <a:ext uri="{9D8B030D-6E8A-4147-A177-3AD203B41FA5}">
                      <a16:colId xmlns:a16="http://schemas.microsoft.com/office/drawing/2014/main" val="2335150482"/>
                    </a:ext>
                  </a:extLst>
                </a:gridCol>
                <a:gridCol w="1927044">
                  <a:extLst>
                    <a:ext uri="{9D8B030D-6E8A-4147-A177-3AD203B41FA5}">
                      <a16:colId xmlns:a16="http://schemas.microsoft.com/office/drawing/2014/main" val="4046203905"/>
                    </a:ext>
                  </a:extLst>
                </a:gridCol>
              </a:tblGrid>
              <a:tr h="258216">
                <a:tc>
                  <a:txBody>
                    <a:bodyPr/>
                    <a:lstStyle/>
                    <a:p>
                      <a:pPr algn="ctr"/>
                      <a:r>
                        <a:rPr lang="en-US" sz="1000" dirty="0">
                          <a:solidFill>
                            <a:schemeClr val="bg1">
                              <a:lumMod val="50000"/>
                            </a:schemeClr>
                          </a:solidFill>
                          <a:latin typeface="Comic Sans MS" panose="030F0902030302020204" pitchFamily="66" charset="0"/>
                          <a:cs typeface="Amatic SC" panose="00000500000000000000" pitchFamily="2" charset="-79"/>
                        </a:rPr>
                        <a:t>Autumn 1</a:t>
                      </a:r>
                      <a:endParaRPr lang="en-GB" sz="10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dirty="0">
                          <a:solidFill>
                            <a:schemeClr val="bg1">
                              <a:lumMod val="50000"/>
                            </a:schemeClr>
                          </a:solidFill>
                          <a:latin typeface="Comic Sans MS" panose="030F0902030302020204" pitchFamily="66" charset="0"/>
                          <a:cs typeface="Amatic SC" panose="00000500000000000000" pitchFamily="2" charset="-79"/>
                        </a:rPr>
                        <a:t>Autumn 2</a:t>
                      </a:r>
                      <a:endParaRPr lang="en-GB" sz="10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000" dirty="0">
                          <a:solidFill>
                            <a:schemeClr val="bg1">
                              <a:lumMod val="50000"/>
                            </a:schemeClr>
                          </a:solidFill>
                          <a:latin typeface="Comic Sans MS" panose="030F0902030302020204" pitchFamily="66" charset="0"/>
                          <a:cs typeface="Amatic SC" panose="00000500000000000000" pitchFamily="2" charset="-79"/>
                        </a:rPr>
                        <a:t>Spring 1</a:t>
                      </a:r>
                      <a:endParaRPr lang="en-GB" sz="10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000" dirty="0">
                          <a:solidFill>
                            <a:schemeClr val="bg1">
                              <a:lumMod val="50000"/>
                            </a:schemeClr>
                          </a:solidFill>
                          <a:latin typeface="Comic Sans MS" panose="030F0902030302020204" pitchFamily="66" charset="0"/>
                          <a:cs typeface="Amatic SC" panose="00000500000000000000" pitchFamily="2" charset="-79"/>
                        </a:rPr>
                        <a:t>Spring 2</a:t>
                      </a:r>
                      <a:endParaRPr lang="en-GB" sz="10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000" dirty="0">
                          <a:solidFill>
                            <a:schemeClr val="bg1">
                              <a:lumMod val="50000"/>
                            </a:schemeClr>
                          </a:solidFill>
                          <a:latin typeface="Comic Sans MS" panose="030F0902030302020204" pitchFamily="66" charset="0"/>
                          <a:cs typeface="Amatic SC" panose="00000500000000000000" pitchFamily="2" charset="-79"/>
                        </a:rPr>
                        <a:t>Summer 1</a:t>
                      </a:r>
                      <a:endParaRPr lang="en-GB" sz="10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sz="1000" dirty="0">
                          <a:solidFill>
                            <a:schemeClr val="bg1">
                              <a:lumMod val="50000"/>
                            </a:schemeClr>
                          </a:solidFill>
                          <a:latin typeface="Comic Sans MS" panose="030F0902030302020204" pitchFamily="66" charset="0"/>
                          <a:cs typeface="Amatic SC" panose="00000500000000000000" pitchFamily="2" charset="-79"/>
                        </a:rPr>
                        <a:t>Summer 2</a:t>
                      </a:r>
                      <a:endParaRPr lang="en-GB" sz="10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13285939"/>
                  </a:ext>
                </a:extLst>
              </a:tr>
              <a:tr h="1705924">
                <a:tc>
                  <a:txBody>
                    <a:bodyPr/>
                    <a:lstStyle/>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Join in with songs and rhymes, copying sounds, rhythms, turns and tempo</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Say some of the words in songs and rhymes</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Enjoy drawing freely</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Have </a:t>
                      </a:r>
                      <a:r>
                        <a:rPr lang="en-US" sz="1200" b="0" i="0" kern="1200" dirty="0" err="1">
                          <a:solidFill>
                            <a:schemeClr val="dk1"/>
                          </a:solidFill>
                          <a:effectLst/>
                          <a:latin typeface="Comic Sans MS" panose="030F0902030302020204" pitchFamily="66" charset="0"/>
                          <a:ea typeface="+mn-ea"/>
                          <a:cs typeface="+mn-cs"/>
                        </a:rPr>
                        <a:t>favourite</a:t>
                      </a:r>
                      <a:r>
                        <a:rPr lang="en-US" sz="1200" b="0" i="0" kern="1200" dirty="0">
                          <a:solidFill>
                            <a:schemeClr val="dk1"/>
                          </a:solidFill>
                          <a:effectLst/>
                          <a:latin typeface="Comic Sans MS" panose="030F0902030302020204" pitchFamily="66" charset="0"/>
                          <a:ea typeface="+mn-ea"/>
                          <a:cs typeface="+mn-cs"/>
                        </a:rPr>
                        <a:t> books and seek them out, to share with an adult, with another child or look at them alone</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rgbClr val="0070C0"/>
                          </a:solidFill>
                          <a:effectLst/>
                          <a:latin typeface="Comic Sans MS" panose="030F0902030302020204" pitchFamily="66" charset="0"/>
                          <a:ea typeface="+mn-ea"/>
                          <a:cs typeface="+mn-cs"/>
                        </a:rPr>
                        <a:t>Scribbles marks with no meaning</a:t>
                      </a:r>
                    </a:p>
                    <a:p>
                      <a:pPr marL="0" indent="0" algn="l" rtl="0" fontAlgn="base">
                        <a:buFont typeface="Arial" panose="020B0604020202020204" pitchFamily="34" charset="0"/>
                        <a:buNone/>
                      </a:pPr>
                      <a:endParaRPr lang="en-US" sz="1200" b="0" i="0" kern="1200" dirty="0">
                        <a:solidFill>
                          <a:srgbClr val="0070C0"/>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rgbClr val="0070C0"/>
                          </a:solidFill>
                          <a:effectLst/>
                          <a:latin typeface="Comic Sans MS" panose="030F0902030302020204" pitchFamily="66" charset="0"/>
                          <a:ea typeface="+mn-ea"/>
                          <a:cs typeface="+mn-cs"/>
                        </a:rPr>
                        <a:t>Distinguish and name sounds in the environment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5000"/>
                        </a:lnSpc>
                        <a:spcAft>
                          <a:spcPts val="1000"/>
                        </a:spcAft>
                        <a:buFont typeface="Arial" panose="020B0604020202020204" pitchFamily="34" charset="0"/>
                        <a:buNone/>
                      </a:pPr>
                      <a:r>
                        <a:rPr lang="en-GB" sz="1200" b="0" i="0" dirty="0">
                          <a:effectLst/>
                          <a:latin typeface="Comic Sans MS" panose="030F0902030302020204" pitchFamily="66" charset="0"/>
                          <a:ea typeface="Calibri" panose="020F0502020204030204" pitchFamily="34" charset="0"/>
                          <a:cs typeface="Times New Roman" panose="02020603050405020304" pitchFamily="18" charset="0"/>
                        </a:rPr>
                        <a:t>Sing songs and say rhymes independently e.g. singing songs whilst playing</a:t>
                      </a:r>
                    </a:p>
                    <a:p>
                      <a:pPr marL="0" indent="0" algn="l">
                        <a:lnSpc>
                          <a:spcPct val="115000"/>
                        </a:lnSpc>
                        <a:spcAft>
                          <a:spcPts val="1000"/>
                        </a:spcAft>
                        <a:buFont typeface="Arial" panose="020B0604020202020204" pitchFamily="34" charset="0"/>
                        <a:buNone/>
                      </a:pPr>
                      <a:r>
                        <a:rPr lang="en-GB" sz="1200" b="0" i="0" dirty="0">
                          <a:effectLst/>
                          <a:latin typeface="Comic Sans MS" panose="030F0902030302020204" pitchFamily="66" charset="0"/>
                          <a:ea typeface="Calibri" panose="020F0502020204030204" pitchFamily="34" charset="0"/>
                          <a:cs typeface="Times New Roman" panose="02020603050405020304" pitchFamily="18" charset="0"/>
                        </a:rPr>
                        <a:t>Notice some print, such as the first letter of their name, a bus door, number or a familiar logo</a:t>
                      </a:r>
                    </a:p>
                    <a:p>
                      <a:pPr marL="0" indent="0" algn="l">
                        <a:lnSpc>
                          <a:spcPct val="115000"/>
                        </a:lnSpc>
                        <a:spcAft>
                          <a:spcPts val="1000"/>
                        </a:spcAft>
                        <a:buFont typeface="Arial" panose="020B0604020202020204" pitchFamily="34" charset="0"/>
                        <a:buNone/>
                      </a:pPr>
                      <a:r>
                        <a:rPr lang="en-GB" sz="1200" b="0" i="0" dirty="0">
                          <a:effectLst/>
                          <a:latin typeface="Comic Sans MS" panose="030F0902030302020204" pitchFamily="66" charset="0"/>
                          <a:ea typeface="Calibri" panose="020F0502020204030204" pitchFamily="34" charset="0"/>
                          <a:cs typeface="Times New Roman" panose="02020603050405020304" pitchFamily="18" charset="0"/>
                        </a:rPr>
                        <a:t>Add some marks to their drawings which they meaning e.g. ‘that says mummy’</a:t>
                      </a:r>
                    </a:p>
                    <a:p>
                      <a:pPr marL="0" indent="0" algn="l">
                        <a:lnSpc>
                          <a:spcPct val="115000"/>
                        </a:lnSpc>
                        <a:spcAft>
                          <a:spcPts val="1000"/>
                        </a:spcAft>
                        <a:buFont typeface="Arial" panose="020B0604020202020204" pitchFamily="34" charset="0"/>
                        <a:buNone/>
                      </a:pPr>
                      <a:r>
                        <a:rPr lang="en-GB" sz="1200" b="0" i="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Scribbles marks become more purposeful lines go up down, round and round</a:t>
                      </a:r>
                    </a:p>
                    <a:p>
                      <a:pPr marL="0" indent="0" algn="l">
                        <a:lnSpc>
                          <a:spcPct val="115000"/>
                        </a:lnSpc>
                        <a:spcAft>
                          <a:spcPts val="1000"/>
                        </a:spcAft>
                        <a:buFont typeface="Arial" panose="020B0604020202020204" pitchFamily="34" charset="0"/>
                        <a:buNone/>
                      </a:pPr>
                      <a:r>
                        <a:rPr lang="en-GB" sz="1200" b="0" i="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Name and recognise instrumental sounds</a:t>
                      </a:r>
                    </a:p>
                    <a:p>
                      <a:pPr marL="0" indent="0" algn="l">
                        <a:lnSpc>
                          <a:spcPct val="115000"/>
                        </a:lnSpc>
                        <a:spcAft>
                          <a:spcPts val="1000"/>
                        </a:spcAft>
                        <a:buFont typeface="Arial" panose="020B0604020202020204" pitchFamily="34" charset="0"/>
                        <a:buNone/>
                      </a:pPr>
                      <a:r>
                        <a:rPr lang="en-GB" sz="1200" b="0" i="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Anticipate favourite sections in books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200" b="0" dirty="0">
                          <a:effectLst/>
                          <a:latin typeface="Comic Sans MS" panose="030F0902030302020204" pitchFamily="66" charset="0"/>
                          <a:ea typeface="Calibri" panose="020F0502020204030204" pitchFamily="34" charset="0"/>
                          <a:cs typeface="Times New Roman" panose="02020603050405020304" pitchFamily="18" charset="0"/>
                        </a:rPr>
                        <a:t>Make marks on their pictures to stand for their name</a:t>
                      </a:r>
                    </a:p>
                    <a:p>
                      <a:pPr marL="0" marR="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200" b="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Begin to draw simple shapes such as lines, circles and represent writing</a:t>
                      </a:r>
                    </a:p>
                    <a:p>
                      <a:pPr marL="0" marR="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200" b="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Can copy rhythms containing 1,2,3 beats using body percussion</a:t>
                      </a:r>
                    </a:p>
                    <a:p>
                      <a:pPr marL="0" marR="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200" b="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Clap out syllables such as in their name</a:t>
                      </a:r>
                    </a:p>
                    <a:p>
                      <a:pPr marL="0" marR="0" indent="0" algn="l" defTabSz="914400" rtl="0" eaLnBrk="1" fontAlgn="auto" latinLnBrk="0" hangingPunct="1">
                        <a:lnSpc>
                          <a:spcPct val="115000"/>
                        </a:lnSpc>
                        <a:spcBef>
                          <a:spcPts val="0"/>
                        </a:spcBef>
                        <a:spcAft>
                          <a:spcPts val="1000"/>
                        </a:spcAft>
                        <a:buClrTx/>
                        <a:buSzTx/>
                        <a:buFont typeface="Arial" panose="020B0604020202020204" pitchFamily="34" charset="0"/>
                        <a:buNone/>
                        <a:tabLst/>
                        <a:defRPr/>
                      </a:pPr>
                      <a:r>
                        <a:rPr lang="en-GB" sz="1200" b="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Learn stories have a sequence, beginning, </a:t>
                      </a:r>
                      <a:r>
                        <a:rPr lang="en-GB" sz="1200" b="0" dirty="0" err="1">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middle,end</a:t>
                      </a:r>
                      <a:endParaRPr lang="en-GB" sz="1200" b="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spcAft>
                          <a:spcPts val="0"/>
                        </a:spcAft>
                        <a:buFontTx/>
                        <a:buNone/>
                      </a:pPr>
                      <a:r>
                        <a:rPr lang="en-US" sz="1200" b="0" i="0" kern="1200" dirty="0">
                          <a:solidFill>
                            <a:schemeClr val="dk1"/>
                          </a:solidFill>
                          <a:effectLst/>
                          <a:latin typeface="Comic Sans MS" panose="030F0902030302020204" pitchFamily="66" charset="0"/>
                          <a:ea typeface="+mn-ea"/>
                          <a:cs typeface="+mn-cs"/>
                        </a:rPr>
                        <a:t>Repeat words and phrases from familiar stories</a:t>
                      </a:r>
                    </a:p>
                    <a:p>
                      <a:pPr marL="0" indent="0" algn="l">
                        <a:spcAft>
                          <a:spcPts val="0"/>
                        </a:spcAft>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spcAft>
                          <a:spcPts val="0"/>
                        </a:spcAft>
                        <a:buFontTx/>
                        <a:buNone/>
                      </a:pPr>
                      <a:r>
                        <a:rPr lang="en-US" sz="1200" b="0" i="0" kern="1200" dirty="0">
                          <a:solidFill>
                            <a:schemeClr val="tx1"/>
                          </a:solidFill>
                          <a:effectLst/>
                          <a:latin typeface="Comic Sans MS" panose="030F0902030302020204" pitchFamily="66" charset="0"/>
                          <a:ea typeface="+mn-ea"/>
                          <a:cs typeface="+mn-cs"/>
                        </a:rPr>
                        <a:t>Develop play around </a:t>
                      </a:r>
                      <a:r>
                        <a:rPr lang="en-US" sz="1200" b="0" i="0" kern="1200" dirty="0" err="1">
                          <a:solidFill>
                            <a:schemeClr val="tx1"/>
                          </a:solidFill>
                          <a:effectLst/>
                          <a:latin typeface="Comic Sans MS" panose="030F0902030302020204" pitchFamily="66" charset="0"/>
                          <a:ea typeface="+mn-ea"/>
                          <a:cs typeface="+mn-cs"/>
                        </a:rPr>
                        <a:t>favourite</a:t>
                      </a:r>
                      <a:r>
                        <a:rPr lang="en-US" sz="1200" b="0" i="0" kern="1200" dirty="0">
                          <a:solidFill>
                            <a:schemeClr val="tx1"/>
                          </a:solidFill>
                          <a:effectLst/>
                          <a:latin typeface="Comic Sans MS" panose="030F0902030302020204" pitchFamily="66" charset="0"/>
                          <a:ea typeface="+mn-ea"/>
                          <a:cs typeface="+mn-cs"/>
                        </a:rPr>
                        <a:t> stories using props</a:t>
                      </a:r>
                    </a:p>
                    <a:p>
                      <a:pPr marL="0" indent="0" algn="l">
                        <a:spcAft>
                          <a:spcPts val="0"/>
                        </a:spcAft>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spcAft>
                          <a:spcPts val="0"/>
                        </a:spcAft>
                        <a:buFontTx/>
                        <a:buNone/>
                      </a:pPr>
                      <a:r>
                        <a:rPr lang="en-US" sz="1200" b="0" i="0" kern="1200" dirty="0">
                          <a:solidFill>
                            <a:srgbClr val="0070C0"/>
                          </a:solidFill>
                          <a:effectLst/>
                          <a:latin typeface="Comic Sans MS" panose="030F0902030302020204" pitchFamily="66" charset="0"/>
                          <a:ea typeface="+mn-ea"/>
                          <a:cs typeface="+mn-cs"/>
                        </a:rPr>
                        <a:t>Pretend to write works in a left to right progression- waving scribbles or mock writing</a:t>
                      </a:r>
                    </a:p>
                    <a:p>
                      <a:pPr marL="0" indent="0" algn="l">
                        <a:spcAft>
                          <a:spcPts val="0"/>
                        </a:spcAft>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lnSpc>
                          <a:spcPct val="107000"/>
                        </a:lnSpc>
                        <a:spcAft>
                          <a:spcPts val="0"/>
                        </a:spcAft>
                        <a:buFontTx/>
                        <a:buNone/>
                      </a:pPr>
                      <a:r>
                        <a:rPr lang="en-US" sz="1200" b="0" i="0" kern="1200" dirty="0">
                          <a:solidFill>
                            <a:srgbClr val="0070C0"/>
                          </a:solidFill>
                          <a:effectLst/>
                          <a:latin typeface="Comic Sans MS" panose="030F0902030302020204" pitchFamily="66" charset="0"/>
                          <a:ea typeface="+mn-ea"/>
                          <a:cs typeface="+mn-cs"/>
                        </a:rPr>
                        <a:t>Distinguish between the text and illustration in books</a:t>
                      </a:r>
                    </a:p>
                    <a:p>
                      <a:pPr marL="0" indent="0" algn="l">
                        <a:lnSpc>
                          <a:spcPct val="107000"/>
                        </a:lnSpc>
                        <a:spcAft>
                          <a:spcPts val="0"/>
                        </a:spcAft>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lnSpc>
                          <a:spcPct val="107000"/>
                        </a:lnSpc>
                        <a:spcAft>
                          <a:spcPts val="0"/>
                        </a:spcAft>
                        <a:buFontTx/>
                        <a:buNone/>
                      </a:pPr>
                      <a:r>
                        <a:rPr lang="en-US" sz="1200" b="0" i="0" kern="1200" dirty="0">
                          <a:solidFill>
                            <a:srgbClr val="0070C0"/>
                          </a:solidFill>
                          <a:effectLst/>
                          <a:latin typeface="Comic Sans MS" panose="030F0902030302020204" pitchFamily="66" charset="0"/>
                          <a:ea typeface="+mn-ea"/>
                          <a:cs typeface="+mn-cs"/>
                        </a:rPr>
                        <a:t>Become aware of words that rhyme in songs and stories</a:t>
                      </a:r>
                      <a:endParaRPr lang="en-US" sz="1200" b="0" kern="1200" dirty="0">
                        <a:solidFill>
                          <a:srgbClr val="0070C0"/>
                        </a:solidFill>
                        <a:effectLst/>
                        <a:latin typeface="Comic Sans MS" panose="030F0902030302020204" pitchFamily="66" charset="0"/>
                        <a:ea typeface="+mn-ea"/>
                        <a:cs typeface="+mn-cs"/>
                      </a:endParaRPr>
                    </a:p>
                    <a:p>
                      <a:pPr marL="0" indent="0" algn="l">
                        <a:spcAft>
                          <a:spcPts val="0"/>
                        </a:spcAft>
                        <a:buFontTx/>
                        <a:buNone/>
                      </a:pPr>
                      <a:endParaRPr lang="en-GB" sz="1200" b="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Comic Sans MS" panose="030F0902030302020204" pitchFamily="66" charset="0"/>
                          <a:ea typeface="+mn-ea"/>
                          <a:cs typeface="+mn-cs"/>
                        </a:rPr>
                        <a:t>Develop their phonological awareness so that they can spot rhyme, count and clap syllables of a word, </a:t>
                      </a:r>
                      <a:r>
                        <a:rPr lang="en-US" sz="1200" b="0" i="0" kern="1200" dirty="0" err="1">
                          <a:solidFill>
                            <a:schemeClr val="dk1"/>
                          </a:solidFill>
                          <a:effectLst/>
                          <a:latin typeface="Comic Sans MS" panose="030F0902030302020204" pitchFamily="66" charset="0"/>
                          <a:ea typeface="+mn-ea"/>
                          <a:cs typeface="+mn-cs"/>
                        </a:rPr>
                        <a:t>recognise</a:t>
                      </a:r>
                      <a:r>
                        <a:rPr lang="en-US" sz="1200" b="0" i="0" kern="1200" dirty="0">
                          <a:solidFill>
                            <a:schemeClr val="dk1"/>
                          </a:solidFill>
                          <a:effectLst/>
                          <a:latin typeface="Comic Sans MS" panose="030F0902030302020204" pitchFamily="66" charset="0"/>
                          <a:ea typeface="+mn-ea"/>
                          <a:cs typeface="+mn-cs"/>
                        </a:rPr>
                        <a:t>  words with the same initial sound.</a:t>
                      </a:r>
                      <a:endParaRPr lang="en-GB" sz="1200" b="0" dirty="0">
                        <a:solidFill>
                          <a:schemeClr val="tx1"/>
                        </a:solidFill>
                        <a:effectLst/>
                        <a:latin typeface="Comic Sans MS" panose="030F0902030302020204" pitchFamily="66" charset="0"/>
                        <a:ea typeface="Calibri" panose="020F0502020204030204" pitchFamily="34" charset="0"/>
                        <a:cs typeface="Amatic SC" panose="00000500000000000000" pitchFamily="2" charset="-79"/>
                      </a:endParaRPr>
                    </a:p>
                    <a:p>
                      <a:pPr marL="0" indent="0" algn="l">
                        <a:spcAft>
                          <a:spcPts val="0"/>
                        </a:spcAft>
                        <a:buFontTx/>
                        <a:buNone/>
                      </a:pPr>
                      <a:endParaRPr lang="en-US" sz="1200" b="0" i="0" kern="1200" dirty="0">
                        <a:solidFill>
                          <a:srgbClr val="00B0F0"/>
                        </a:solidFill>
                        <a:effectLst/>
                        <a:latin typeface="Comic Sans MS" panose="030F0902030302020204" pitchFamily="66" charset="0"/>
                        <a:ea typeface="+mn-ea"/>
                        <a:cs typeface="+mn-cs"/>
                      </a:endParaRPr>
                    </a:p>
                    <a:p>
                      <a:pPr marL="0" indent="0" algn="l">
                        <a:spcAft>
                          <a:spcPts val="0"/>
                        </a:spcAft>
                        <a:buFontTx/>
                        <a:buNone/>
                      </a:pPr>
                      <a:r>
                        <a:rPr lang="en-US" sz="1200" b="0" i="0" kern="1200" dirty="0">
                          <a:solidFill>
                            <a:srgbClr val="0070C0"/>
                          </a:solidFill>
                          <a:effectLst/>
                          <a:latin typeface="Comic Sans MS" panose="030F0902030302020204" pitchFamily="66" charset="0"/>
                          <a:ea typeface="+mn-ea"/>
                          <a:cs typeface="+mn-cs"/>
                        </a:rPr>
                        <a:t>Write letters and marks that resemble letter like shapes</a:t>
                      </a:r>
                    </a:p>
                    <a:p>
                      <a:pPr marL="0" indent="0" algn="l">
                        <a:spcAft>
                          <a:spcPts val="0"/>
                        </a:spcAft>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spcAft>
                          <a:spcPts val="0"/>
                        </a:spcAft>
                        <a:buFontTx/>
                        <a:buNone/>
                      </a:pPr>
                      <a:r>
                        <a:rPr lang="en-US" sz="1200" b="0" i="0" kern="1200" dirty="0">
                          <a:solidFill>
                            <a:srgbClr val="0070C0"/>
                          </a:solidFill>
                          <a:effectLst/>
                          <a:latin typeface="Comic Sans MS" panose="030F0902030302020204" pitchFamily="66" charset="0"/>
                          <a:ea typeface="+mn-ea"/>
                          <a:cs typeface="+mn-cs"/>
                        </a:rPr>
                        <a:t>May copy some letters from their names</a:t>
                      </a:r>
                    </a:p>
                    <a:p>
                      <a:pPr marL="0" indent="0" algn="l">
                        <a:spcAft>
                          <a:spcPts val="0"/>
                        </a:spcAft>
                        <a:buFontTx/>
                        <a:buNone/>
                      </a:pPr>
                      <a:endParaRPr lang="en-US" sz="1200" b="0" baseline="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spcAft>
                          <a:spcPts val="0"/>
                        </a:spcAft>
                        <a:buFontTx/>
                        <a:buNone/>
                      </a:pPr>
                      <a:r>
                        <a:rPr lang="en-US" sz="1200" b="0" baseline="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Name </a:t>
                      </a:r>
                      <a:r>
                        <a:rPr lang="en-US" sz="1200" b="0" baseline="0" dirty="0" err="1">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favourite</a:t>
                      </a:r>
                      <a:r>
                        <a:rPr lang="en-US" sz="1200" b="0" baseline="0" dirty="0">
                          <a:solidFill>
                            <a:srgbClr val="0070C0"/>
                          </a:solidFill>
                          <a:effectLst/>
                          <a:latin typeface="Comic Sans MS" panose="030F0902030302020204" pitchFamily="66" charset="0"/>
                          <a:ea typeface="Calibri" panose="020F0502020204030204" pitchFamily="34" charset="0"/>
                          <a:cs typeface="Times New Roman" panose="02020603050405020304" pitchFamily="18" charset="0"/>
                        </a:rPr>
                        <a:t> books and give a brief description of the plot or characters</a:t>
                      </a:r>
                    </a:p>
                    <a:p>
                      <a:pPr marL="0" indent="0" algn="l">
                        <a:spcAft>
                          <a:spcPts val="0"/>
                        </a:spcAft>
                        <a:buFontTx/>
                        <a:buNone/>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spcAft>
                          <a:spcPts val="0"/>
                        </a:spcAft>
                        <a:buFontTx/>
                        <a:buNone/>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spcAft>
                          <a:spcPts val="0"/>
                        </a:spcAft>
                        <a:buFontTx/>
                        <a:buNone/>
                      </a:pPr>
                      <a:endParaRPr lang="en-GB" sz="1200" b="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rtl="0" fontAlgn="base">
                        <a:buFontTx/>
                        <a:buNone/>
                      </a:pPr>
                      <a:r>
                        <a:rPr lang="en-US" sz="1200" b="0" i="0" kern="1200" dirty="0">
                          <a:solidFill>
                            <a:schemeClr val="dk1"/>
                          </a:solidFill>
                          <a:effectLst/>
                          <a:latin typeface="Comic Sans MS" panose="030F0902030302020204" pitchFamily="66" charset="0"/>
                          <a:ea typeface="+mn-ea"/>
                          <a:cs typeface="+mn-cs"/>
                        </a:rPr>
                        <a:t>Understand the 5 key concepts of print:</a:t>
                      </a: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 </a:t>
                      </a: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Print has meaning</a:t>
                      </a: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Can have different purposes</a:t>
                      </a: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We read English left to right, top to bottom</a:t>
                      </a: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The names of different parts of the book</a:t>
                      </a: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Page sequencing.</a:t>
                      </a:r>
                    </a:p>
                    <a:p>
                      <a:pPr marL="0" indent="0" algn="l" rtl="0" fontAlgn="base">
                        <a:buFontTx/>
                        <a:buNone/>
                      </a:pPr>
                      <a:endParaRPr lang="en-GB" sz="1200" b="0" i="0" kern="1200" dirty="0">
                        <a:solidFill>
                          <a:schemeClr val="dk1"/>
                        </a:solidFill>
                        <a:effectLst/>
                        <a:latin typeface="Comic Sans MS" panose="030F0902030302020204" pitchFamily="66" charset="0"/>
                        <a:ea typeface="+mn-ea"/>
                        <a:cs typeface="Times New Roman" panose="02020603050405020304" pitchFamily="18" charset="0"/>
                      </a:endParaRP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Write some or all of their name</a:t>
                      </a:r>
                    </a:p>
                    <a:p>
                      <a:pPr marL="0" indent="0" algn="l" rtl="0" fontAlgn="base">
                        <a:buFontTx/>
                        <a:buNone/>
                      </a:pPr>
                      <a:endParaRPr lang="en-GB" sz="1200" b="0" i="0" kern="1200" dirty="0">
                        <a:solidFill>
                          <a:schemeClr val="dk1"/>
                        </a:solidFill>
                        <a:effectLst/>
                        <a:latin typeface="Comic Sans MS" panose="030F0902030302020204" pitchFamily="66" charset="0"/>
                        <a:ea typeface="+mn-ea"/>
                        <a:cs typeface="Times New Roman" panose="02020603050405020304" pitchFamily="18" charset="0"/>
                      </a:endParaRP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Use some of their print and letter knowledge in early writing which is relevant to them</a:t>
                      </a:r>
                    </a:p>
                    <a:p>
                      <a:pPr marL="0" indent="0" algn="l" rtl="0" fontAlgn="base">
                        <a:buFontTx/>
                        <a:buNone/>
                      </a:pPr>
                      <a:endParaRPr lang="en-GB" sz="1200" b="0" i="0" kern="1200" dirty="0">
                        <a:solidFill>
                          <a:schemeClr val="dk1"/>
                        </a:solidFill>
                        <a:effectLst/>
                        <a:latin typeface="Comic Sans MS" panose="030F0902030302020204" pitchFamily="66" charset="0"/>
                        <a:ea typeface="+mn-ea"/>
                        <a:cs typeface="Times New Roman" panose="02020603050405020304" pitchFamily="18" charset="0"/>
                      </a:endParaRPr>
                    </a:p>
                    <a:p>
                      <a:pPr marL="0" indent="0" algn="l" rtl="0" fontAlgn="base">
                        <a:buFontTx/>
                        <a:buNone/>
                      </a:pPr>
                      <a:r>
                        <a:rPr lang="en-GB" sz="1200" b="0" i="0" kern="1200" dirty="0">
                          <a:solidFill>
                            <a:schemeClr val="dk1"/>
                          </a:solidFill>
                          <a:effectLst/>
                          <a:latin typeface="Comic Sans MS" panose="030F0902030302020204" pitchFamily="66" charset="0"/>
                          <a:ea typeface="+mn-ea"/>
                          <a:cs typeface="Times New Roman" panose="02020603050405020304" pitchFamily="18" charset="0"/>
                        </a:rPr>
                        <a:t>Write some letters correctly</a:t>
                      </a:r>
                    </a:p>
                    <a:p>
                      <a:pPr marL="0" indent="0" algn="l" rtl="0" fontAlgn="base">
                        <a:buFontTx/>
                        <a:buNone/>
                      </a:pPr>
                      <a:endParaRPr lang="en-GB" sz="1200" b="0" i="0" kern="1200" dirty="0">
                        <a:solidFill>
                          <a:schemeClr val="dk1"/>
                        </a:solidFill>
                        <a:effectLst/>
                        <a:latin typeface="Comic Sans MS" panose="030F0902030302020204" pitchFamily="66" charset="0"/>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rgbClr val="0070C0"/>
                          </a:solidFill>
                          <a:effectLst/>
                          <a:latin typeface="Comic Sans MS" panose="030F0902030302020204" pitchFamily="66" charset="0"/>
                          <a:ea typeface="+mn-ea"/>
                          <a:cs typeface="+mn-cs"/>
                        </a:rPr>
                        <a:t>Orally blend and segment simple </a:t>
                      </a:r>
                      <a:r>
                        <a:rPr lang="en-US" sz="1200" b="0" i="0" kern="1200" dirty="0" err="1">
                          <a:solidFill>
                            <a:srgbClr val="0070C0"/>
                          </a:solidFill>
                          <a:effectLst/>
                          <a:latin typeface="Comic Sans MS" panose="030F0902030302020204" pitchFamily="66" charset="0"/>
                          <a:ea typeface="+mn-ea"/>
                          <a:cs typeface="+mn-cs"/>
                        </a:rPr>
                        <a:t>cvc</a:t>
                      </a:r>
                      <a:r>
                        <a:rPr lang="en-US" sz="1200" b="0" i="0" kern="1200" dirty="0">
                          <a:solidFill>
                            <a:srgbClr val="0070C0"/>
                          </a:solidFill>
                          <a:effectLst/>
                          <a:latin typeface="Comic Sans MS" panose="030F0902030302020204" pitchFamily="66" charset="0"/>
                          <a:ea typeface="+mn-ea"/>
                          <a:cs typeface="+mn-cs"/>
                        </a:rPr>
                        <a:t> words.</a:t>
                      </a:r>
                    </a:p>
                    <a:p>
                      <a:pPr marL="0" indent="0" algn="l" rtl="0" fontAlgn="base">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rtl="0" fontAlgn="base">
                        <a:buFontTx/>
                        <a:buNone/>
                      </a:pPr>
                      <a:r>
                        <a:rPr lang="en-US" sz="1200" b="0" i="0" kern="1200" dirty="0">
                          <a:solidFill>
                            <a:srgbClr val="0070C0"/>
                          </a:solidFill>
                          <a:effectLst/>
                          <a:latin typeface="Comic Sans MS" panose="030F0902030302020204" pitchFamily="66" charset="0"/>
                          <a:ea typeface="+mn-ea"/>
                          <a:cs typeface="+mn-cs"/>
                        </a:rPr>
                        <a:t>Re-enact short exerts from </a:t>
                      </a:r>
                      <a:r>
                        <a:rPr lang="en-US" sz="1200" b="0" i="0" kern="1200" dirty="0" err="1">
                          <a:solidFill>
                            <a:srgbClr val="0070C0"/>
                          </a:solidFill>
                          <a:effectLst/>
                          <a:latin typeface="Comic Sans MS" panose="030F0902030302020204" pitchFamily="66" charset="0"/>
                          <a:ea typeface="+mn-ea"/>
                          <a:cs typeface="+mn-cs"/>
                        </a:rPr>
                        <a:t>favourite</a:t>
                      </a:r>
                      <a:r>
                        <a:rPr lang="en-US" sz="1200" b="0" i="0" kern="1200" dirty="0">
                          <a:solidFill>
                            <a:srgbClr val="0070C0"/>
                          </a:solidFill>
                          <a:effectLst/>
                          <a:latin typeface="Comic Sans MS" panose="030F0902030302020204" pitchFamily="66" charset="0"/>
                          <a:ea typeface="+mn-ea"/>
                          <a:cs typeface="+mn-cs"/>
                        </a:rPr>
                        <a:t> books</a:t>
                      </a:r>
                    </a:p>
                  </a:txBody>
                  <a:tcPr marL="114300" marR="1143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36902" y="5383"/>
            <a:ext cx="501298" cy="501298"/>
          </a:xfrm>
          <a:prstGeom prst="rect">
            <a:avLst/>
          </a:prstGeom>
        </p:spPr>
      </p:pic>
      <p:sp>
        <p:nvSpPr>
          <p:cNvPr id="5" name="TextBox 4">
            <a:extLst>
              <a:ext uri="{FF2B5EF4-FFF2-40B4-BE49-F238E27FC236}">
                <a16:creationId xmlns:a16="http://schemas.microsoft.com/office/drawing/2014/main" id="{6AEB7719-20AE-704B-A0F3-124047DF0ADE}"/>
              </a:ext>
            </a:extLst>
          </p:cNvPr>
          <p:cNvSpPr txBox="1"/>
          <p:nvPr/>
        </p:nvSpPr>
        <p:spPr>
          <a:xfrm>
            <a:off x="22034" y="5894635"/>
            <a:ext cx="12192000" cy="1292662"/>
          </a:xfrm>
          <a:prstGeom prst="rect">
            <a:avLst/>
          </a:prstGeom>
          <a:noFill/>
        </p:spPr>
        <p:txBody>
          <a:bodyPr wrap="square" rtlCol="0">
            <a:spAutoFit/>
          </a:bodyPr>
          <a:lstStyle/>
          <a:p>
            <a:r>
              <a:rPr lang="en-US" sz="1200" dirty="0">
                <a:latin typeface="Comic Sans MS" panose="030F0902030302020204" pitchFamily="66" charset="0"/>
              </a:rPr>
              <a:t>It is crucial for children to develop </a:t>
            </a:r>
            <a:r>
              <a:rPr lang="en-US" sz="1200" b="1" dirty="0">
                <a:latin typeface="Comic Sans MS" panose="030F0902030302020204" pitchFamily="66" charset="0"/>
              </a:rPr>
              <a:t>a life-long love of reading</a:t>
            </a:r>
            <a:r>
              <a:rPr lang="en-US" sz="1200" dirty="0">
                <a:latin typeface="Comic Sans MS" panose="030F0902030302020204" pitchFamily="66" charset="0"/>
              </a:rPr>
              <a:t>. Reading consists of two dimensions: </a:t>
            </a:r>
            <a:r>
              <a:rPr lang="en-US" sz="1200" b="1" dirty="0">
                <a:latin typeface="Comic Sans MS" panose="030F0902030302020204" pitchFamily="66" charset="0"/>
              </a:rPr>
              <a:t>language comprehension and word reading</a:t>
            </a:r>
            <a:r>
              <a:rPr lang="en-US" sz="1200" dirty="0">
                <a:latin typeface="Comic Sans MS" panose="030F0902030302020204" pitchFamily="66" charset="0"/>
              </a:rPr>
              <a:t>. Language comprehension (necessary for both reading and writing) starts from birth. It only develops when adults talk with children about the world around them and the books (stories and non-fiction) they read with them, and </a:t>
            </a:r>
            <a:r>
              <a:rPr lang="en-US" sz="1200" b="1" dirty="0">
                <a:latin typeface="Comic Sans MS" panose="030F0902030302020204" pitchFamily="66" charset="0"/>
              </a:rPr>
              <a:t>enjoy rhymes, poems and songs together</a:t>
            </a:r>
            <a:r>
              <a:rPr lang="en-US" sz="1200" dirty="0">
                <a:latin typeface="Comic Sans MS" panose="030F0902030302020204" pitchFamily="66" charset="0"/>
              </a:rPr>
              <a:t>. Skilled word reading, taught later, involves both the speedy working out of the pronunciation of unfamiliar printed words (</a:t>
            </a:r>
            <a:r>
              <a:rPr lang="en-US" sz="1200" b="1" dirty="0">
                <a:latin typeface="Comic Sans MS" panose="030F0902030302020204" pitchFamily="66" charset="0"/>
              </a:rPr>
              <a:t>decoding)</a:t>
            </a:r>
            <a:r>
              <a:rPr lang="en-US" sz="1200" dirty="0">
                <a:latin typeface="Comic Sans MS" panose="030F0902030302020204" pitchFamily="66" charset="0"/>
              </a:rPr>
              <a:t> and the </a:t>
            </a:r>
            <a:r>
              <a:rPr lang="en-US" sz="1200" b="1" dirty="0">
                <a:latin typeface="Comic Sans MS" panose="030F0902030302020204" pitchFamily="66" charset="0"/>
              </a:rPr>
              <a:t>speedy recognition of familiar printed words. </a:t>
            </a:r>
            <a:r>
              <a:rPr lang="en-US" sz="1200" dirty="0">
                <a:latin typeface="Comic Sans MS" panose="030F0902030302020204" pitchFamily="66" charset="0"/>
              </a:rPr>
              <a:t>Writing involves</a:t>
            </a:r>
            <a:r>
              <a:rPr lang="en-US" sz="1200" b="1" dirty="0">
                <a:latin typeface="Comic Sans MS" panose="030F0902030302020204" pitchFamily="66" charset="0"/>
              </a:rPr>
              <a:t> transcription </a:t>
            </a:r>
            <a:r>
              <a:rPr lang="en-US" sz="1200" dirty="0">
                <a:latin typeface="Comic Sans MS" panose="030F0902030302020204" pitchFamily="66" charset="0"/>
              </a:rPr>
              <a:t>(spelling and handwriting) and composition (articulating ideas and structuring them in speech, before writing)</a:t>
            </a:r>
            <a:endParaRPr lang="en-US" sz="1200" dirty="0">
              <a:latin typeface="Comic Sans MS" panose="030F0902030302020204" pitchFamily="66" charset="0"/>
              <a:cs typeface="Amatic SC" panose="00000500000000000000" pitchFamily="2" charset="-79"/>
            </a:endParaRPr>
          </a:p>
          <a:p>
            <a:endParaRPr lang="en-GB" dirty="0"/>
          </a:p>
        </p:txBody>
      </p:sp>
    </p:spTree>
    <p:extLst>
      <p:ext uri="{BB962C8B-B14F-4D97-AF65-F5344CB8AC3E}">
        <p14:creationId xmlns:p14="http://schemas.microsoft.com/office/powerpoint/2010/main" val="413768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latin typeface="Comic Sans MS" panose="030F0902030302020204" pitchFamily="66" charset="0"/>
                <a:cs typeface="Amatic SC" panose="00000500000000000000" pitchFamily="2" charset="-79"/>
              </a:rPr>
              <a:t>Writing</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63478825"/>
              </p:ext>
            </p:extLst>
          </p:nvPr>
        </p:nvGraphicFramePr>
        <p:xfrm>
          <a:off x="366317" y="738067"/>
          <a:ext cx="11255412" cy="4765092"/>
        </p:xfrm>
        <a:graphic>
          <a:graphicData uri="http://schemas.openxmlformats.org/drawingml/2006/table">
            <a:tbl>
              <a:tblPr firstRow="1" bandRow="1">
                <a:tableStyleId>{5C22544A-7EE6-4342-B048-85BDC9FD1C3A}</a:tableStyleId>
              </a:tblPr>
              <a:tblGrid>
                <a:gridCol w="1875902">
                  <a:extLst>
                    <a:ext uri="{9D8B030D-6E8A-4147-A177-3AD203B41FA5}">
                      <a16:colId xmlns:a16="http://schemas.microsoft.com/office/drawing/2014/main" val="2865123548"/>
                    </a:ext>
                  </a:extLst>
                </a:gridCol>
                <a:gridCol w="1875902">
                  <a:extLst>
                    <a:ext uri="{9D8B030D-6E8A-4147-A177-3AD203B41FA5}">
                      <a16:colId xmlns:a16="http://schemas.microsoft.com/office/drawing/2014/main" val="872926247"/>
                    </a:ext>
                  </a:extLst>
                </a:gridCol>
                <a:gridCol w="1875902">
                  <a:extLst>
                    <a:ext uri="{9D8B030D-6E8A-4147-A177-3AD203B41FA5}">
                      <a16:colId xmlns:a16="http://schemas.microsoft.com/office/drawing/2014/main" val="1315738151"/>
                    </a:ext>
                  </a:extLst>
                </a:gridCol>
                <a:gridCol w="1875902">
                  <a:extLst>
                    <a:ext uri="{9D8B030D-6E8A-4147-A177-3AD203B41FA5}">
                      <a16:colId xmlns:a16="http://schemas.microsoft.com/office/drawing/2014/main" val="2709165749"/>
                    </a:ext>
                  </a:extLst>
                </a:gridCol>
                <a:gridCol w="1875902">
                  <a:extLst>
                    <a:ext uri="{9D8B030D-6E8A-4147-A177-3AD203B41FA5}">
                      <a16:colId xmlns:a16="http://schemas.microsoft.com/office/drawing/2014/main" val="2335150482"/>
                    </a:ext>
                  </a:extLst>
                </a:gridCol>
                <a:gridCol w="1875902">
                  <a:extLst>
                    <a:ext uri="{9D8B030D-6E8A-4147-A177-3AD203B41FA5}">
                      <a16:colId xmlns:a16="http://schemas.microsoft.com/office/drawing/2014/main" val="4046203905"/>
                    </a:ext>
                  </a:extLst>
                </a:gridCol>
              </a:tblGrid>
              <a:tr h="664770">
                <a:tc>
                  <a:txBody>
                    <a:bodyPr/>
                    <a:lstStyle/>
                    <a:p>
                      <a:pPr algn="ctr"/>
                      <a:r>
                        <a:rPr lang="en-US" sz="1800" dirty="0">
                          <a:solidFill>
                            <a:schemeClr val="bg1">
                              <a:lumMod val="50000"/>
                            </a:schemeClr>
                          </a:solidFill>
                          <a:latin typeface="Comic Sans MS" panose="030F0902030302020204" pitchFamily="66" charset="0"/>
                          <a:cs typeface="Amatic SC" panose="00000500000000000000" pitchFamily="2" charset="-79"/>
                        </a:rPr>
                        <a:t>Autumn 1</a:t>
                      </a:r>
                      <a:endParaRPr lang="en-GB" sz="18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bg1">
                              <a:lumMod val="50000"/>
                            </a:schemeClr>
                          </a:solidFill>
                          <a:latin typeface="Comic Sans MS" panose="030F0902030302020204" pitchFamily="66" charset="0"/>
                          <a:cs typeface="Amatic SC" panose="00000500000000000000" pitchFamily="2" charset="-79"/>
                        </a:rPr>
                        <a:t>Autumn 2</a:t>
                      </a:r>
                      <a:endParaRPr lang="en-GB" sz="18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solidFill>
                            <a:schemeClr val="bg1">
                              <a:lumMod val="50000"/>
                            </a:schemeClr>
                          </a:solidFill>
                          <a:latin typeface="Comic Sans MS" panose="030F0902030302020204" pitchFamily="66" charset="0"/>
                          <a:cs typeface="Amatic SC" panose="00000500000000000000" pitchFamily="2" charset="-79"/>
                        </a:rPr>
                        <a:t>Spring 1</a:t>
                      </a:r>
                      <a:endParaRPr lang="en-GB" sz="18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bg1">
                              <a:lumMod val="50000"/>
                            </a:schemeClr>
                          </a:solidFill>
                          <a:latin typeface="Comic Sans MS" panose="030F0902030302020204" pitchFamily="66" charset="0"/>
                          <a:cs typeface="Amatic SC" panose="00000500000000000000" pitchFamily="2" charset="-79"/>
                        </a:rPr>
                        <a:t>Spring 2</a:t>
                      </a:r>
                      <a:endParaRPr lang="en-GB" sz="18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a:solidFill>
                            <a:schemeClr val="bg1">
                              <a:lumMod val="50000"/>
                            </a:schemeClr>
                          </a:solidFill>
                          <a:latin typeface="Comic Sans MS" panose="030F0902030302020204" pitchFamily="66" charset="0"/>
                          <a:cs typeface="Amatic SC" panose="00000500000000000000" pitchFamily="2" charset="-79"/>
                        </a:rPr>
                        <a:t>Summer 1</a:t>
                      </a:r>
                      <a:endParaRPr lang="en-GB" sz="18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800" dirty="0">
                          <a:solidFill>
                            <a:schemeClr val="bg1">
                              <a:lumMod val="50000"/>
                            </a:schemeClr>
                          </a:solidFill>
                          <a:latin typeface="Comic Sans MS" panose="030F0902030302020204" pitchFamily="66" charset="0"/>
                          <a:cs typeface="Amatic SC" panose="00000500000000000000" pitchFamily="2" charset="-79"/>
                        </a:rPr>
                        <a:t>Summer 2</a:t>
                      </a:r>
                      <a:endParaRPr lang="en-GB" sz="18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667718">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GB" sz="1200" b="0" kern="1200" dirty="0">
                        <a:solidFill>
                          <a:schemeClr val="tx1"/>
                        </a:solidFill>
                        <a:effectLst/>
                        <a:latin typeface="Comic Sans MS" panose="030F0902030302020204" pitchFamily="66" charset="0"/>
                        <a:ea typeface="+mn-ea"/>
                        <a:cs typeface="Amatic SC" panose="00000500000000000000" pitchFamily="2" charset="-79"/>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I can randomly scribble on the page, sometimes with both hands. </a:t>
                      </a: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 </a:t>
                      </a:r>
                    </a:p>
                    <a:p>
                      <a:pPr marL="0" indent="0" algn="l" rtl="0" fontAlgn="base">
                        <a:buFontTx/>
                        <a:buNone/>
                      </a:pPr>
                      <a:r>
                        <a:rPr lang="en-US" sz="1200" b="0" i="0" kern="1200" dirty="0">
                          <a:solidFill>
                            <a:schemeClr val="dk1"/>
                          </a:solidFill>
                          <a:effectLst/>
                          <a:latin typeface="Comic Sans MS" panose="030F0902030302020204" pitchFamily="66" charset="0"/>
                          <a:ea typeface="+mn-ea"/>
                          <a:cs typeface="+mn-cs"/>
                        </a:rPr>
                        <a:t>I can begin to balance when sitting.  </a:t>
                      </a:r>
                    </a:p>
                    <a:p>
                      <a:pPr marL="0" indent="0" algn="l" rtl="0" fontAlgn="base">
                        <a:buFontTx/>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200" b="0" i="0" kern="1200" dirty="0">
                          <a:solidFill>
                            <a:schemeClr val="dk1"/>
                          </a:solidFill>
                          <a:effectLst/>
                          <a:latin typeface="Comic Sans MS" panose="030F0902030302020204" pitchFamily="66" charset="0"/>
                          <a:ea typeface="+mn-ea"/>
                          <a:cs typeface="+mn-cs"/>
                        </a:rPr>
                        <a:t>Distinguish and name sounds in the environment</a:t>
                      </a:r>
                    </a:p>
                    <a:p>
                      <a:pPr marL="0" indent="0" algn="l" rtl="0" fontAlgn="base">
                        <a:buFontTx/>
                        <a:buNone/>
                      </a:pPr>
                      <a:r>
                        <a:rPr lang="en-US" sz="1200" b="0" i="0" kern="1200" dirty="0">
                          <a:solidFill>
                            <a:schemeClr val="dk1"/>
                          </a:solidFill>
                          <a:effectLst/>
                          <a:latin typeface="Comic Sans MS" panose="030F0902030302020204" pitchFamily="66" charset="0"/>
                          <a:ea typeface="+mn-ea"/>
                          <a:cs typeface="+mn-cs"/>
                        </a:rPr>
                        <a:t>Enjoy drawing freely</a:t>
                      </a:r>
                    </a:p>
                    <a:p>
                      <a:pPr marL="0" indent="0" algn="l" rtl="0" fontAlgn="base">
                        <a:buFontTx/>
                        <a:buNone/>
                      </a:pPr>
                      <a:endParaRPr lang="en-US" sz="1200" b="0" i="0" kern="1200" dirty="0">
                        <a:solidFill>
                          <a:schemeClr val="dk1"/>
                        </a:solidFill>
                        <a:effectLst/>
                        <a:latin typeface="Comic Sans MS" panose="030F0902030302020204" pitchFamily="66"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7000"/>
                        </a:lnSpc>
                        <a:spcAft>
                          <a:spcPts val="800"/>
                        </a:spcAft>
                        <a:buFontTx/>
                        <a:buNone/>
                      </a:pPr>
                      <a:endParaRPr lang="en-US" sz="1200" b="0" i="0" kern="1200" dirty="0">
                        <a:solidFill>
                          <a:schemeClr val="dk1"/>
                        </a:solidFill>
                        <a:effectLst/>
                        <a:latin typeface="Comic Sans MS" panose="030F0902030302020204" pitchFamily="66" charset="0"/>
                        <a:ea typeface="+mn-ea"/>
                        <a:cs typeface="+mn-cs"/>
                      </a:endParaRPr>
                    </a:p>
                    <a:p>
                      <a:pPr marL="0" indent="0" algn="l">
                        <a:lnSpc>
                          <a:spcPct val="107000"/>
                        </a:lnSpc>
                        <a:spcAft>
                          <a:spcPts val="800"/>
                        </a:spcAft>
                        <a:buFontTx/>
                        <a:buNone/>
                      </a:pPr>
                      <a:r>
                        <a:rPr lang="en-US" sz="1200" b="0" i="0" kern="1200" dirty="0">
                          <a:solidFill>
                            <a:schemeClr val="dk1"/>
                          </a:solidFill>
                          <a:effectLst/>
                          <a:latin typeface="Comic Sans MS" panose="030F0902030302020204" pitchFamily="66" charset="0"/>
                          <a:ea typeface="+mn-ea"/>
                          <a:cs typeface="+mn-cs"/>
                        </a:rPr>
                        <a:t>I can control the marks on the page. </a:t>
                      </a:r>
                    </a:p>
                    <a:p>
                      <a:pPr marL="0" indent="0" algn="l">
                        <a:lnSpc>
                          <a:spcPct val="107000"/>
                        </a:lnSpc>
                        <a:spcAft>
                          <a:spcPts val="800"/>
                        </a:spcAft>
                        <a:buFontTx/>
                        <a:buNone/>
                      </a:pPr>
                      <a:r>
                        <a:rPr lang="en-US" sz="1200" b="0" i="0" kern="1200" dirty="0">
                          <a:solidFill>
                            <a:schemeClr val="dk1"/>
                          </a:solidFill>
                          <a:effectLst/>
                          <a:latin typeface="Comic Sans MS" panose="030F0902030302020204" pitchFamily="66" charset="0"/>
                          <a:ea typeface="+mn-ea"/>
                          <a:cs typeface="+mn-cs"/>
                        </a:rPr>
                        <a:t>I can use a range of tools to make marks and show an interest in my own marks and others marks. </a:t>
                      </a:r>
                    </a:p>
                    <a:p>
                      <a:pPr marL="0" indent="0" algn="l">
                        <a:lnSpc>
                          <a:spcPct val="107000"/>
                        </a:lnSpc>
                        <a:spcAft>
                          <a:spcPts val="800"/>
                        </a:spcAft>
                        <a:buFontTx/>
                        <a:buNone/>
                      </a:pPr>
                      <a:r>
                        <a:rPr lang="en-US" sz="1200" b="0" i="0" kern="1200" dirty="0">
                          <a:solidFill>
                            <a:schemeClr val="dk1"/>
                          </a:solidFill>
                          <a:effectLst/>
                          <a:latin typeface="Comic Sans MS" panose="030F0902030302020204" pitchFamily="66" charset="0"/>
                          <a:ea typeface="+mn-ea"/>
                          <a:cs typeface="+mn-cs"/>
                        </a:rPr>
                        <a:t>Add some marks to their drawings, which they give meaning</a:t>
                      </a:r>
                    </a:p>
                    <a:p>
                      <a:pPr marL="0" indent="0" algn="l">
                        <a:lnSpc>
                          <a:spcPct val="107000"/>
                        </a:lnSpc>
                        <a:spcAft>
                          <a:spcPts val="800"/>
                        </a:spcAft>
                        <a:buFontTx/>
                        <a:buNone/>
                      </a:pPr>
                      <a:r>
                        <a:rPr lang="en-US" sz="1200" b="0" i="0" kern="1200" dirty="0">
                          <a:solidFill>
                            <a:schemeClr val="dk1"/>
                          </a:solidFill>
                          <a:effectLst/>
                          <a:latin typeface="Comic Sans MS" panose="030F0902030302020204" pitchFamily="66" charset="0"/>
                          <a:ea typeface="+mn-ea"/>
                          <a:cs typeface="+mn-cs"/>
                        </a:rPr>
                        <a:t>Scribbles marks become more purposeful lines go up, down road and round.</a:t>
                      </a:r>
                    </a:p>
                    <a:p>
                      <a:pPr marL="0" indent="0" algn="l">
                        <a:lnSpc>
                          <a:spcPct val="107000"/>
                        </a:lnSpc>
                        <a:spcAft>
                          <a:spcPts val="800"/>
                        </a:spcAft>
                        <a:buFontTx/>
                        <a:buNone/>
                      </a:pPr>
                      <a:endParaRPr lang="en-US" sz="1200" b="0" dirty="0">
                        <a:solidFill>
                          <a:schemeClr val="bg1">
                            <a:lumMod val="50000"/>
                          </a:schemeClr>
                        </a:solidFill>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5000"/>
                        </a:lnSpc>
                        <a:spcAft>
                          <a:spcPts val="0"/>
                        </a:spcAft>
                        <a:buFont typeface="Arial" panose="020B0604020202020204" pitchFamily="34" charset="0"/>
                        <a:buNone/>
                      </a:pPr>
                      <a:endParaRPr lang="en-US" sz="1200" b="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rtl="0" fontAlgn="base">
                        <a:buFontTx/>
                        <a:buNone/>
                      </a:pPr>
                      <a:r>
                        <a:rPr lang="en-US" sz="1200" b="0" i="0" kern="1200" dirty="0">
                          <a:solidFill>
                            <a:schemeClr val="dk1"/>
                          </a:solidFill>
                          <a:effectLst/>
                          <a:latin typeface="Comic Sans MS" panose="030F0902030302020204" pitchFamily="66" charset="0"/>
                          <a:ea typeface="+mn-ea"/>
                          <a:cs typeface="+mn-cs"/>
                        </a:rPr>
                        <a:t>I can make connections between my actions and the marks being made.  </a:t>
                      </a:r>
                    </a:p>
                    <a:p>
                      <a:pPr marL="0" indent="0" algn="l" rtl="0" fontAlgn="base">
                        <a:buFontTx/>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Tx/>
                        <a:buNone/>
                      </a:pPr>
                      <a:r>
                        <a:rPr lang="en-US" sz="1200" b="0" i="0" kern="1200" dirty="0">
                          <a:solidFill>
                            <a:schemeClr val="dk1"/>
                          </a:solidFill>
                          <a:effectLst/>
                          <a:latin typeface="Comic Sans MS" panose="030F0902030302020204" pitchFamily="66" charset="0"/>
                          <a:ea typeface="+mn-ea"/>
                          <a:cs typeface="+mn-cs"/>
                        </a:rPr>
                        <a:t>Make marks on their pictures to stand for their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7000"/>
                        </a:lnSpc>
                        <a:spcAft>
                          <a:spcPts val="0"/>
                        </a:spcAft>
                        <a:buFont typeface="Arial" panose="020B0604020202020204" pitchFamily="34" charset="0"/>
                        <a:buNone/>
                      </a:pPr>
                      <a:endParaRPr lang="en-US" sz="1200" b="0" dirty="0">
                        <a:solidFill>
                          <a:schemeClr val="bg1">
                            <a:lumMod val="50000"/>
                          </a:schemeClr>
                        </a:solidFill>
                        <a:latin typeface="Comic Sans MS" panose="030F0902030302020204" pitchFamily="66" charset="0"/>
                      </a:endParaRP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i="0" kern="1200" dirty="0">
                          <a:solidFill>
                            <a:schemeClr val="dk1"/>
                          </a:solidFill>
                          <a:effectLst/>
                          <a:latin typeface="Comic Sans MS" panose="030F0902030302020204" pitchFamily="66" charset="0"/>
                          <a:ea typeface="+mn-ea"/>
                          <a:cs typeface="+mn-cs"/>
                        </a:rPr>
                        <a:t>I can distinguish between the different marks I make.  </a:t>
                      </a:r>
                    </a:p>
                    <a:p>
                      <a:pPr marL="0" marR="0" indent="0" algn="l" defTabSz="914400" rtl="0" eaLnBrk="1" fontAlgn="auto" latinLnBrk="0" hangingPunct="1">
                        <a:lnSpc>
                          <a:spcPct val="107000"/>
                        </a:lnSpc>
                        <a:spcBef>
                          <a:spcPts val="0"/>
                        </a:spcBef>
                        <a:spcAft>
                          <a:spcPts val="0"/>
                        </a:spcAft>
                        <a:buClrTx/>
                        <a:buSzTx/>
                        <a:buFontTx/>
                        <a:buNone/>
                        <a:tabLst/>
                        <a:defRPr/>
                      </a:pPr>
                      <a:r>
                        <a:rPr lang="en-US" sz="1200" b="0" i="0" kern="1200" dirty="0">
                          <a:solidFill>
                            <a:schemeClr val="dk1"/>
                          </a:solidFill>
                          <a:effectLst/>
                          <a:latin typeface="Comic Sans MS" panose="030F0902030302020204" pitchFamily="66" charset="0"/>
                          <a:ea typeface="+mn-ea"/>
                          <a:cs typeface="+mn-cs"/>
                        </a:rPr>
                        <a:t>I can tell an adult what my marks mean</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I can draw lines and circles in the air, on the floor or on large sheets of paper, balancing well and using whole arm and body.  </a:t>
                      </a: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 </a:t>
                      </a: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I can copy shapes, letter and pictures</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Pretends to write words in a left to right progression- wavy scribbles or mock writing.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b="0" dirty="0">
                        <a:solidFill>
                          <a:schemeClr val="bg1">
                            <a:lumMod val="50000"/>
                          </a:schemeClr>
                        </a:solidFill>
                        <a:effectLst/>
                        <a:latin typeface="Comic Sans MS" panose="030F0902030302020204" pitchFamily="66" charset="0"/>
                        <a:ea typeface="Calibri" panose="020F0502020204030204" pitchFamily="34" charset="0"/>
                        <a:cs typeface="Amatic SC" panose="00000500000000000000" pitchFamily="2" charset="-79"/>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kern="1200" dirty="0">
                          <a:solidFill>
                            <a:schemeClr val="dk1"/>
                          </a:solidFill>
                          <a:effectLst/>
                          <a:latin typeface="Comic Sans MS" panose="030F0902030302020204" pitchFamily="66" charset="0"/>
                          <a:ea typeface="+mn-ea"/>
                          <a:cs typeface="+mn-cs"/>
                        </a:rPr>
                        <a:t>I can identify sounds from my own name in other words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kern="1200" dirty="0">
                          <a:solidFill>
                            <a:schemeClr val="dk1"/>
                          </a:solidFill>
                          <a:effectLst/>
                          <a:latin typeface="Comic Sans MS" panose="030F0902030302020204" pitchFamily="66" charset="0"/>
                          <a:ea typeface="+mn-ea"/>
                          <a:cs typeface="+mn-cs"/>
                        </a:rPr>
                        <a:t>I can write some or all of my name</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kern="1200" dirty="0">
                          <a:solidFill>
                            <a:schemeClr val="dk1"/>
                          </a:solidFill>
                          <a:effectLst/>
                          <a:latin typeface="Comic Sans MS" panose="030F0902030302020204" pitchFamily="66" charset="0"/>
                          <a:ea typeface="+mn-ea"/>
                          <a:cs typeface="+mn-cs"/>
                        </a:rPr>
                        <a:t>Write letters that resemble letter like shapes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b="0" i="0" kern="1200" dirty="0">
                          <a:solidFill>
                            <a:schemeClr val="dk1"/>
                          </a:solidFill>
                          <a:effectLst/>
                          <a:latin typeface="Comic Sans MS" panose="030F0902030302020204" pitchFamily="66" charset="0"/>
                          <a:ea typeface="+mn-ea"/>
                          <a:cs typeface="+mn-cs"/>
                        </a:rPr>
                        <a:t>May copy some letters from their name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7000"/>
                        </a:lnSpc>
                        <a:spcAft>
                          <a:spcPts val="800"/>
                        </a:spcAft>
                        <a:buFontTx/>
                        <a:buNone/>
                      </a:pPr>
                      <a:r>
                        <a:rPr lang="en-US" sz="1200" b="0" i="0" kern="1200" dirty="0">
                          <a:solidFill>
                            <a:schemeClr val="dk1"/>
                          </a:solidFill>
                          <a:effectLst/>
                          <a:latin typeface="Comic Sans MS" panose="030F0902030302020204" pitchFamily="66" charset="0"/>
                          <a:ea typeface="+mn-ea"/>
                          <a:cs typeface="+mn-cs"/>
                        </a:rPr>
                        <a:t>I can use some of my print and letter knowledge in my early writing. For example: writing a pretend shopping list that starts at the top of the page; write ‘m’ for mummy. </a:t>
                      </a:r>
                    </a:p>
                    <a:p>
                      <a:pPr marL="0" indent="0" algn="l">
                        <a:lnSpc>
                          <a:spcPct val="107000"/>
                        </a:lnSpc>
                        <a:spcAft>
                          <a:spcPts val="800"/>
                        </a:spcAft>
                        <a:buFontTx/>
                        <a:buNone/>
                      </a:pPr>
                      <a:r>
                        <a:rPr lang="en-US" sz="1200" b="0" i="0" kern="1200" dirty="0">
                          <a:solidFill>
                            <a:schemeClr val="dk1"/>
                          </a:solidFill>
                          <a:effectLst/>
                          <a:latin typeface="Comic Sans MS" panose="030F0902030302020204" pitchFamily="66" charset="0"/>
                          <a:ea typeface="+mn-ea"/>
                          <a:cs typeface="+mn-cs"/>
                        </a:rPr>
                        <a:t>I can write some letters accurately </a:t>
                      </a:r>
                      <a:endParaRPr lang="en-GB" sz="1200" b="0" baseline="0" dirty="0">
                        <a:solidFill>
                          <a:schemeClr val="bg1">
                            <a:lumMod val="50000"/>
                          </a:schemeClr>
                        </a:solidFill>
                        <a:effectLst/>
                        <a:latin typeface="Comic Sans MS" panose="030F0902030302020204" pitchFamily="66"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spTree>
    <p:extLst>
      <p:ext uri="{BB962C8B-B14F-4D97-AF65-F5344CB8AC3E}">
        <p14:creationId xmlns:p14="http://schemas.microsoft.com/office/powerpoint/2010/main" val="426974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2539" y="-920267"/>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err="1">
                <a:latin typeface="Comic Sans MS" panose="030F0902030302020204" pitchFamily="66" charset="0"/>
                <a:cs typeface="Amatic SC" panose="00000500000000000000" pitchFamily="2" charset="-79"/>
              </a:rPr>
              <a:t>Maths</a:t>
            </a:r>
            <a:endParaRPr lang="en-GB" sz="2000" dirty="0">
              <a:latin typeface="Comic Sans MS" panose="030F0902030302020204" pitchFamily="66" charset="0"/>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92816485"/>
              </p:ext>
            </p:extLst>
          </p:nvPr>
        </p:nvGraphicFramePr>
        <p:xfrm>
          <a:off x="470459" y="405296"/>
          <a:ext cx="11239759" cy="5423102"/>
        </p:xfrm>
        <a:graphic>
          <a:graphicData uri="http://schemas.openxmlformats.org/drawingml/2006/table">
            <a:tbl>
              <a:tblPr firstRow="1" bandRow="1">
                <a:tableStyleId>{5C22544A-7EE6-4342-B048-85BDC9FD1C3A}</a:tableStyleId>
              </a:tblPr>
              <a:tblGrid>
                <a:gridCol w="1767336">
                  <a:extLst>
                    <a:ext uri="{9D8B030D-6E8A-4147-A177-3AD203B41FA5}">
                      <a16:colId xmlns:a16="http://schemas.microsoft.com/office/drawing/2014/main" val="2865123548"/>
                    </a:ext>
                  </a:extLst>
                </a:gridCol>
                <a:gridCol w="1977945">
                  <a:extLst>
                    <a:ext uri="{9D8B030D-6E8A-4147-A177-3AD203B41FA5}">
                      <a16:colId xmlns:a16="http://schemas.microsoft.com/office/drawing/2014/main" val="4070119093"/>
                    </a:ext>
                  </a:extLst>
                </a:gridCol>
                <a:gridCol w="1840814">
                  <a:extLst>
                    <a:ext uri="{9D8B030D-6E8A-4147-A177-3AD203B41FA5}">
                      <a16:colId xmlns:a16="http://schemas.microsoft.com/office/drawing/2014/main" val="4170726770"/>
                    </a:ext>
                  </a:extLst>
                </a:gridCol>
                <a:gridCol w="1861073">
                  <a:extLst>
                    <a:ext uri="{9D8B030D-6E8A-4147-A177-3AD203B41FA5}">
                      <a16:colId xmlns:a16="http://schemas.microsoft.com/office/drawing/2014/main" val="3271835865"/>
                    </a:ext>
                  </a:extLst>
                </a:gridCol>
                <a:gridCol w="2005546">
                  <a:extLst>
                    <a:ext uri="{9D8B030D-6E8A-4147-A177-3AD203B41FA5}">
                      <a16:colId xmlns:a16="http://schemas.microsoft.com/office/drawing/2014/main" val="1606832396"/>
                    </a:ext>
                  </a:extLst>
                </a:gridCol>
                <a:gridCol w="1787045">
                  <a:extLst>
                    <a:ext uri="{9D8B030D-6E8A-4147-A177-3AD203B41FA5}">
                      <a16:colId xmlns:a16="http://schemas.microsoft.com/office/drawing/2014/main" val="4046203905"/>
                    </a:ext>
                  </a:extLst>
                </a:gridCol>
              </a:tblGrid>
              <a:tr h="393902">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Autumn 1</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bg1">
                              <a:lumMod val="50000"/>
                            </a:schemeClr>
                          </a:solidFill>
                          <a:latin typeface="Comic Sans MS" panose="030F0902030302020204" pitchFamily="66" charset="0"/>
                          <a:cs typeface="Amatic SC" panose="00000500000000000000" pitchFamily="2" charset="-79"/>
                        </a:rPr>
                        <a:t>Autumn 2</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CFF"/>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Spring 1</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Spring 2</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Summer 1</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US" sz="1100" dirty="0">
                          <a:solidFill>
                            <a:schemeClr val="bg1">
                              <a:lumMod val="50000"/>
                            </a:schemeClr>
                          </a:solidFill>
                          <a:latin typeface="Comic Sans MS" panose="030F0902030302020204" pitchFamily="66" charset="0"/>
                          <a:cs typeface="Amatic SC" panose="00000500000000000000" pitchFamily="2" charset="-79"/>
                        </a:rPr>
                        <a:t>Summer 2</a:t>
                      </a:r>
                      <a:endParaRPr lang="en-GB" sz="11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913285939"/>
                  </a:ext>
                </a:extLst>
              </a:tr>
              <a:tr h="3897879">
                <a:tc>
                  <a:txBody>
                    <a:bodyPr/>
                    <a:lstStyle/>
                    <a:p>
                      <a:pPr marL="0" indent="0" algn="l">
                        <a:buFontTx/>
                        <a:buNone/>
                      </a:pPr>
                      <a:r>
                        <a:rPr lang="en-GB" sz="1200" b="0" dirty="0">
                          <a:solidFill>
                            <a:srgbClr val="00B0F0"/>
                          </a:solidFill>
                          <a:latin typeface="Comic Sans MS" panose="030F0902030302020204" pitchFamily="66" charset="0"/>
                          <a:cs typeface="Amatic SC" panose="00000500000000000000" pitchFamily="2" charset="-79"/>
                        </a:rPr>
                        <a:t>Matching, sorting and comparing</a:t>
                      </a:r>
                    </a:p>
                    <a:p>
                      <a:pPr marL="0" indent="0" algn="l">
                        <a:buFontTx/>
                        <a:buNone/>
                      </a:pPr>
                      <a:endParaRPr lang="en-GB" sz="1200" b="0" dirty="0">
                        <a:solidFill>
                          <a:srgbClr val="00B0F0"/>
                        </a:solidFill>
                        <a:latin typeface="Comic Sans MS" panose="030F0902030302020204" pitchFamily="66" charset="0"/>
                        <a:cs typeface="Amatic SC" panose="00000500000000000000" pitchFamily="2" charset="-79"/>
                      </a:endParaRPr>
                    </a:p>
                    <a:p>
                      <a:pPr marL="0" indent="0" algn="l">
                        <a:buFontTx/>
                        <a:buNone/>
                      </a:pPr>
                      <a:r>
                        <a:rPr lang="en-GB" sz="1200" b="0" dirty="0">
                          <a:solidFill>
                            <a:srgbClr val="00B0F0"/>
                          </a:solidFill>
                          <a:latin typeface="Comic Sans MS" panose="030F0902030302020204" pitchFamily="66" charset="0"/>
                          <a:cs typeface="Amatic SC" panose="00000500000000000000" pitchFamily="2" charset="-79"/>
                        </a:rPr>
                        <a:t>Match objects which are the same</a:t>
                      </a:r>
                    </a:p>
                    <a:p>
                      <a:pPr marL="0" indent="0" algn="l">
                        <a:buFontTx/>
                        <a:buNone/>
                      </a:pPr>
                      <a:endParaRPr lang="en-GB" sz="1200" b="0" dirty="0">
                        <a:solidFill>
                          <a:srgbClr val="00B0F0"/>
                        </a:solidFill>
                        <a:latin typeface="Comic Sans MS" panose="030F0902030302020204" pitchFamily="66" charset="0"/>
                        <a:cs typeface="Amatic SC" panose="00000500000000000000" pitchFamily="2" charset="-79"/>
                      </a:endParaRPr>
                    </a:p>
                    <a:p>
                      <a:pPr marL="0" indent="0" algn="l">
                        <a:buFontTx/>
                        <a:buNone/>
                      </a:pPr>
                      <a:r>
                        <a:rPr lang="en-GB" sz="1200" b="0" dirty="0">
                          <a:solidFill>
                            <a:srgbClr val="00B0F0"/>
                          </a:solidFill>
                          <a:latin typeface="Comic Sans MS" panose="030F0902030302020204" pitchFamily="66" charset="0"/>
                          <a:cs typeface="Amatic SC" panose="00000500000000000000" pitchFamily="2" charset="-79"/>
                        </a:rPr>
                        <a:t>Sort objects into sets based on attributes</a:t>
                      </a:r>
                    </a:p>
                    <a:p>
                      <a:pPr marL="0" indent="0" algn="l">
                        <a:buFontTx/>
                        <a:buNone/>
                      </a:pPr>
                      <a:endParaRPr lang="en-GB" sz="1200" b="0" dirty="0">
                        <a:solidFill>
                          <a:srgbClr val="00B0F0"/>
                        </a:solidFill>
                        <a:latin typeface="Comic Sans MS" panose="030F0902030302020204" pitchFamily="66" charset="0"/>
                        <a:cs typeface="Amatic SC" panose="00000500000000000000" pitchFamily="2" charset="-79"/>
                      </a:endParaRPr>
                    </a:p>
                    <a:p>
                      <a:pPr marL="0" indent="0" algn="l">
                        <a:buFontTx/>
                        <a:buNone/>
                      </a:pPr>
                      <a:r>
                        <a:rPr lang="en-GB" sz="1200" b="0" dirty="0">
                          <a:solidFill>
                            <a:srgbClr val="00B0F0"/>
                          </a:solidFill>
                          <a:latin typeface="Comic Sans MS" panose="030F0902030302020204" pitchFamily="66" charset="0"/>
                          <a:cs typeface="Amatic SC" panose="00000500000000000000" pitchFamily="2" charset="-79"/>
                        </a:rPr>
                        <a:t>Compare quantities using language, more, fewer than</a:t>
                      </a:r>
                    </a:p>
                    <a:p>
                      <a:pPr marL="0" indent="0" algn="l">
                        <a:buFontTx/>
                        <a:buNone/>
                      </a:pPr>
                      <a:endParaRPr lang="en-GB" sz="1200" b="0" dirty="0">
                        <a:solidFill>
                          <a:srgbClr val="00B0F0"/>
                        </a:solidFill>
                        <a:latin typeface="Comic Sans MS" panose="030F0902030302020204" pitchFamily="66" charset="0"/>
                        <a:cs typeface="Amatic SC" panose="00000500000000000000" pitchFamily="2" charset="-79"/>
                      </a:endParaRPr>
                    </a:p>
                    <a:p>
                      <a:pPr marL="0" indent="0" algn="l">
                        <a:buFontTx/>
                        <a:buNone/>
                      </a:pPr>
                      <a:r>
                        <a:rPr lang="en-GB" sz="1200" b="0" dirty="0">
                          <a:solidFill>
                            <a:srgbClr val="00B0F0"/>
                          </a:solidFill>
                          <a:latin typeface="Comic Sans MS" panose="030F0902030302020204" pitchFamily="66" charset="0"/>
                          <a:cs typeface="Amatic SC" panose="00000500000000000000" pitchFamily="2" charset="-79"/>
                        </a:rPr>
                        <a:t>Can say what is the same and what is different </a:t>
                      </a:r>
                    </a:p>
                    <a:p>
                      <a:pPr marL="0" indent="0" algn="l">
                        <a:buFontTx/>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GB" sz="1200" b="0" dirty="0">
                          <a:solidFill>
                            <a:schemeClr val="tx1"/>
                          </a:solidFill>
                          <a:latin typeface="Comic Sans MS" panose="030F0902030302020204" pitchFamily="66" charset="0"/>
                          <a:cs typeface="Amatic SC" panose="00000500000000000000" pitchFamily="2" charset="-79"/>
                        </a:rPr>
                        <a:t>Recite numbers to 5</a:t>
                      </a:r>
                    </a:p>
                    <a:p>
                      <a:pPr marL="0" indent="0" algn="l">
                        <a:buFontTx/>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GB" sz="1200" b="0" dirty="0">
                          <a:solidFill>
                            <a:schemeClr val="tx1"/>
                          </a:solidFill>
                          <a:latin typeface="Comic Sans MS" panose="030F0902030302020204" pitchFamily="66" charset="0"/>
                          <a:cs typeface="Amatic SC" panose="00000500000000000000" pitchFamily="2" charset="-79"/>
                        </a:rPr>
                        <a:t>Talk about pattern around them e.g. stripes on clothes.</a:t>
                      </a:r>
                    </a:p>
                    <a:p>
                      <a:pPr marL="0" indent="0" algn="l">
                        <a:buFontTx/>
                        <a:buNone/>
                      </a:pPr>
                      <a:endParaRPr lang="en-GB"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GB" sz="1200" b="0" dirty="0">
                          <a:solidFill>
                            <a:schemeClr val="tx1"/>
                          </a:solidFill>
                          <a:latin typeface="Comic Sans MS" panose="030F0902030302020204" pitchFamily="66" charset="0"/>
                          <a:cs typeface="Amatic SC" panose="00000500000000000000" pitchFamily="2" charset="-79"/>
                        </a:rPr>
                        <a:t>Use informal language e.g. spotty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Comparing amounts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chemeClr val="tx1"/>
                          </a:solidFill>
                          <a:latin typeface="Comic Sans MS" panose="030F0902030302020204" pitchFamily="66" charset="0"/>
                          <a:cs typeface="Amatic SC" panose="00000500000000000000" pitchFamily="2" charset="-79"/>
                        </a:rPr>
                        <a:t>Recognise</a:t>
                      </a:r>
                      <a:r>
                        <a:rPr lang="en-US" sz="1200" b="0" dirty="0">
                          <a:solidFill>
                            <a:schemeClr val="tx1"/>
                          </a:solidFill>
                          <a:latin typeface="Comic Sans MS" panose="030F0902030302020204" pitchFamily="66" charset="0"/>
                          <a:cs typeface="Amatic SC" panose="00000500000000000000" pitchFamily="2" charset="-79"/>
                        </a:rPr>
                        <a:t> numerals of personal significance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Say one number for each item in order to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Know the let number reached when counting a small set of objects (up to 3) Tells you how many in total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Show finger numbers up to 3</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Compare quantities using language more then, fewer than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Begin to understand positional language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Experiment with own symbols and marks</a:t>
                      </a:r>
                      <a:endParaRPr lang="en-GB" sz="1200" b="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Comic Sans MS" panose="030F0902030302020204" pitchFamily="66" charset="0"/>
                          <a:cs typeface="Amatic SC" panose="00000500000000000000" pitchFamily="2" charset="-79"/>
                        </a:rPr>
                        <a:t>I know that the last number reached when counting objects is how many in total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latin typeface="Comic Sans MS" panose="030F0902030302020204" pitchFamily="66"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Comic Sans MS" panose="030F0902030302020204" pitchFamily="66" charset="0"/>
                          <a:cs typeface="Amatic SC" panose="00000500000000000000" pitchFamily="2" charset="-79"/>
                        </a:rPr>
                        <a:t>Say one number in order to 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latin typeface="Comic Sans MS" panose="030F0902030302020204" pitchFamily="66"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err="1">
                          <a:solidFill>
                            <a:schemeClr val="tx1"/>
                          </a:solidFill>
                          <a:latin typeface="Comic Sans MS" panose="030F0902030302020204" pitchFamily="66" charset="0"/>
                          <a:cs typeface="Amatic SC" panose="00000500000000000000" pitchFamily="2" charset="-79"/>
                        </a:rPr>
                        <a:t>Recognise</a:t>
                      </a:r>
                      <a:r>
                        <a:rPr lang="en-US" sz="1200" b="0" baseline="0" dirty="0">
                          <a:solidFill>
                            <a:schemeClr val="tx1"/>
                          </a:solidFill>
                          <a:latin typeface="Comic Sans MS" panose="030F0902030302020204" pitchFamily="66" charset="0"/>
                          <a:cs typeface="Amatic SC" panose="00000500000000000000" pitchFamily="2" charset="-79"/>
                        </a:rPr>
                        <a:t> numerals 1 to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solidFill>
                          <a:schemeClr val="tx1"/>
                        </a:solidFill>
                        <a:latin typeface="Comic Sans MS" panose="030F0902030302020204" pitchFamily="66" charset="0"/>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solidFill>
                            <a:schemeClr val="tx1"/>
                          </a:solidFill>
                          <a:latin typeface="Comic Sans MS" panose="030F0902030302020204" pitchFamily="66" charset="0"/>
                          <a:cs typeface="Amatic SC" panose="00000500000000000000" pitchFamily="2" charset="-79"/>
                        </a:rPr>
                        <a:t>Link the numerals to the amounts to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GB" sz="1200" b="0" kern="1200" dirty="0">
                          <a:solidFill>
                            <a:schemeClr val="dk1"/>
                          </a:solidFill>
                          <a:effectLst/>
                          <a:latin typeface="Comic Sans MS" panose="030F0902030302020204" pitchFamily="66" charset="0"/>
                          <a:ea typeface="+mn-ea"/>
                          <a:cs typeface="+mn-cs"/>
                        </a:rPr>
                        <a:t>I can bring one or two objects to and adult when asked </a:t>
                      </a:r>
                    </a:p>
                    <a:p>
                      <a:pPr marL="171450" indent="-171450" algn="ctr">
                        <a:buFontTx/>
                        <a:buChar char="-"/>
                      </a:pPr>
                      <a:endParaRPr lang="en-GB" sz="1200" b="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15000"/>
                        </a:lnSpc>
                        <a:spcAft>
                          <a:spcPts val="0"/>
                        </a:spcAft>
                        <a:buFontTx/>
                        <a:buNone/>
                      </a:pPr>
                      <a:r>
                        <a:rPr lang="en-GB" sz="1200" b="0" dirty="0">
                          <a:effectLst/>
                          <a:latin typeface="Comic Sans MS" panose="030F0902030302020204" pitchFamily="66" charset="0"/>
                          <a:ea typeface="Calibri" panose="020F0502020204030204" pitchFamily="34" charset="0"/>
                          <a:cs typeface="Times New Roman" panose="02020603050405020304" pitchFamily="18" charset="0"/>
                        </a:rPr>
                        <a:t>I can create a simple ABAB pattern</a:t>
                      </a:r>
                    </a:p>
                    <a:p>
                      <a:pPr marL="0" indent="0" algn="l">
                        <a:lnSpc>
                          <a:spcPct val="115000"/>
                        </a:lnSpc>
                        <a:spcAft>
                          <a:spcPts val="0"/>
                        </a:spcAft>
                        <a:buFontTx/>
                        <a:buNone/>
                      </a:pPr>
                      <a:endParaRPr lang="en-GB" sz="1200" b="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lnSpc>
                          <a:spcPct val="115000"/>
                        </a:lnSpc>
                        <a:spcAft>
                          <a:spcPts val="0"/>
                        </a:spcAft>
                        <a:buFontTx/>
                        <a:buNone/>
                      </a:pPr>
                      <a:r>
                        <a:rPr lang="en-GB" sz="1200" b="0" dirty="0">
                          <a:effectLst/>
                          <a:latin typeface="Comic Sans MS" panose="030F0902030302020204" pitchFamily="66" charset="0"/>
                          <a:ea typeface="Calibri" panose="020F0502020204030204" pitchFamily="34" charset="0"/>
                          <a:cs typeface="Times New Roman" panose="02020603050405020304" pitchFamily="18" charset="0"/>
                        </a:rPr>
                        <a:t>Say which is heaviest or lightest.</a:t>
                      </a:r>
                    </a:p>
                    <a:p>
                      <a:pPr marL="0" indent="0" algn="l">
                        <a:lnSpc>
                          <a:spcPct val="115000"/>
                        </a:lnSpc>
                        <a:spcAft>
                          <a:spcPts val="0"/>
                        </a:spcAft>
                        <a:buFontTx/>
                        <a:buNone/>
                      </a:pPr>
                      <a:endParaRPr lang="en-GB" sz="1200" b="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lnSpc>
                          <a:spcPct val="115000"/>
                        </a:lnSpc>
                        <a:spcAft>
                          <a:spcPts val="0"/>
                        </a:spcAft>
                        <a:buFontTx/>
                        <a:buNone/>
                      </a:pPr>
                      <a:r>
                        <a:rPr lang="en-GB" sz="1200" b="0" dirty="0">
                          <a:effectLst/>
                          <a:latin typeface="Comic Sans MS" panose="030F0902030302020204" pitchFamily="66" charset="0"/>
                          <a:ea typeface="Calibri" panose="020F0502020204030204" pitchFamily="34" charset="0"/>
                          <a:cs typeface="Times New Roman" panose="02020603050405020304" pitchFamily="18" charset="0"/>
                        </a:rPr>
                        <a:t>Make comparisons between objects relating to capacity.</a:t>
                      </a:r>
                    </a:p>
                    <a:p>
                      <a:pPr marL="0" indent="0" algn="l">
                        <a:lnSpc>
                          <a:spcPct val="115000"/>
                        </a:lnSpc>
                        <a:spcAft>
                          <a:spcPts val="0"/>
                        </a:spcAft>
                        <a:buFontTx/>
                        <a:buNone/>
                      </a:pPr>
                      <a:r>
                        <a:rPr lang="en-GB" sz="1200" b="0" dirty="0">
                          <a:effectLst/>
                          <a:latin typeface="Comic Sans MS" panose="030F0902030302020204" pitchFamily="66" charset="0"/>
                          <a:ea typeface="Calibri" panose="020F0502020204030204" pitchFamily="34" charset="0"/>
                          <a:cs typeface="Times New Roman" panose="02020603050405020304" pitchFamily="18" charset="0"/>
                        </a:rPr>
                        <a:t> </a:t>
                      </a:r>
                    </a:p>
                    <a:p>
                      <a:pPr marL="0" indent="0" algn="l">
                        <a:lnSpc>
                          <a:spcPct val="115000"/>
                        </a:lnSpc>
                        <a:spcAft>
                          <a:spcPts val="0"/>
                        </a:spcAft>
                        <a:buFontTx/>
                        <a:buNone/>
                      </a:pPr>
                      <a:r>
                        <a:rPr lang="en-GB" sz="1200" b="0" dirty="0">
                          <a:effectLst/>
                          <a:latin typeface="Comic Sans MS" panose="030F0902030302020204" pitchFamily="66" charset="0"/>
                          <a:ea typeface="Calibri" panose="020F0502020204030204" pitchFamily="34" charset="0"/>
                          <a:cs typeface="Times New Roman" panose="02020603050405020304" pitchFamily="18" charset="0"/>
                        </a:rPr>
                        <a:t>Use language nearly full, full, empty. </a:t>
                      </a:r>
                    </a:p>
                    <a:p>
                      <a:pPr marL="0" indent="0" algn="l">
                        <a:lnSpc>
                          <a:spcPct val="115000"/>
                        </a:lnSpc>
                        <a:spcAft>
                          <a:spcPts val="0"/>
                        </a:spcAft>
                        <a:buFontTx/>
                        <a:buNone/>
                      </a:pPr>
                      <a:r>
                        <a:rPr lang="en-US" sz="1200" b="0" dirty="0">
                          <a:effectLst/>
                          <a:latin typeface="Comic Sans MS" panose="030F0902030302020204" pitchFamily="66" charset="0"/>
                          <a:ea typeface="Calibri" panose="020F0502020204030204" pitchFamily="34" charset="0"/>
                          <a:cs typeface="Times New Roman" panose="02020603050405020304" pitchFamily="18" charset="0"/>
                        </a:rPr>
                        <a:t>I can use number names to ten</a:t>
                      </a:r>
                    </a:p>
                    <a:p>
                      <a:pPr marL="0" indent="0" algn="l">
                        <a:lnSpc>
                          <a:spcPct val="115000"/>
                        </a:lnSpc>
                        <a:spcAft>
                          <a:spcPts val="0"/>
                        </a:spcAft>
                        <a:buFontTx/>
                        <a:buNone/>
                      </a:pPr>
                      <a:endParaRPr lang="en-US" sz="1200" b="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lnSpc>
                          <a:spcPct val="115000"/>
                        </a:lnSpc>
                        <a:spcAft>
                          <a:spcPts val="0"/>
                        </a:spcAft>
                        <a:buFontTx/>
                        <a:buNone/>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give one more object when asked </a:t>
                      </a:r>
                    </a:p>
                    <a:p>
                      <a:pPr marL="0" indent="0" algn="l">
                        <a:lnSpc>
                          <a:spcPct val="115000"/>
                        </a:lnSpc>
                        <a:spcAft>
                          <a:spcPts val="0"/>
                        </a:spcAft>
                        <a:buFontTx/>
                        <a:buNone/>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171450" indent="-171450" algn="ctr">
                        <a:lnSpc>
                          <a:spcPct val="115000"/>
                        </a:lnSpc>
                        <a:spcAft>
                          <a:spcPts val="0"/>
                        </a:spcAft>
                        <a:buFontTx/>
                        <a:buChar char="-"/>
                      </a:pPr>
                      <a:endParaRPr lang="en-GB" sz="1200" b="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Tx/>
                        <a:buNone/>
                      </a:pPr>
                      <a:r>
                        <a:rPr lang="en-US" sz="1200" b="0" dirty="0">
                          <a:solidFill>
                            <a:schemeClr val="tx1"/>
                          </a:solidFill>
                          <a:latin typeface="Comic Sans MS" panose="030F0902030302020204" pitchFamily="66" charset="0"/>
                          <a:cs typeface="Amatic SC" panose="00000500000000000000" pitchFamily="2" charset="-79"/>
                        </a:rPr>
                        <a:t>I can recite some number names in sequence</a:t>
                      </a:r>
                    </a:p>
                    <a:p>
                      <a:pPr marL="0" indent="0" algn="l">
                        <a:buFontTx/>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US" sz="1200" b="0" dirty="0">
                          <a:solidFill>
                            <a:schemeClr val="tx1"/>
                          </a:solidFill>
                          <a:latin typeface="Comic Sans MS" panose="030F0902030302020204" pitchFamily="66" charset="0"/>
                          <a:cs typeface="Amatic SC" panose="00000500000000000000" pitchFamily="2" charset="-79"/>
                        </a:rPr>
                        <a:t>I can show interest in and join in with number rhymes </a:t>
                      </a:r>
                    </a:p>
                    <a:p>
                      <a:pPr marL="0" indent="0" algn="l">
                        <a:buFontTx/>
                        <a:buNone/>
                      </a:pPr>
                      <a:endParaRPr lang="en-US" sz="1200" b="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US" sz="1200" b="0" dirty="0">
                          <a:solidFill>
                            <a:schemeClr val="tx1"/>
                          </a:solidFill>
                          <a:latin typeface="Comic Sans MS" panose="030F0902030302020204" pitchFamily="66" charset="0"/>
                          <a:cs typeface="Amatic SC" panose="00000500000000000000" pitchFamily="2" charset="-79"/>
                        </a:rPr>
                        <a:t>I</a:t>
                      </a:r>
                      <a:r>
                        <a:rPr lang="en-US" sz="1200" b="0" baseline="0" dirty="0">
                          <a:solidFill>
                            <a:schemeClr val="tx1"/>
                          </a:solidFill>
                          <a:latin typeface="Comic Sans MS" panose="030F0902030302020204" pitchFamily="66" charset="0"/>
                          <a:cs typeface="Amatic SC" panose="00000500000000000000" pitchFamily="2" charset="-79"/>
                        </a:rPr>
                        <a:t> can correct a simple pattern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show understanding of simple comparisons – less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indent="0" algn="l">
                        <a:buFontTx/>
                        <a:buNone/>
                      </a:pPr>
                      <a:r>
                        <a:rPr lang="en-US" sz="1200" b="0" baseline="0" dirty="0">
                          <a:solidFill>
                            <a:schemeClr val="tx1"/>
                          </a:solidFill>
                          <a:latin typeface="Comic Sans MS" panose="030F0902030302020204" pitchFamily="66" charset="0"/>
                          <a:cs typeface="Amatic SC" panose="00000500000000000000" pitchFamily="2" charset="-79"/>
                        </a:rPr>
                        <a:t>I can take one object away when asked </a:t>
                      </a:r>
                    </a:p>
                    <a:p>
                      <a:pPr marL="0" indent="0" algn="l">
                        <a:buFontTx/>
                        <a:buNone/>
                      </a:pPr>
                      <a:endParaRPr lang="en-US" sz="1200" b="0" baseline="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US" sz="1200" b="0" baseline="0" dirty="0">
                          <a:solidFill>
                            <a:schemeClr val="tx1"/>
                          </a:solidFill>
                          <a:latin typeface="Comic Sans MS" panose="030F0902030302020204" pitchFamily="66" charset="0"/>
                          <a:cs typeface="Amatic SC" panose="00000500000000000000" pitchFamily="2" charset="-79"/>
                        </a:rPr>
                        <a:t>I have fast recognition of three objects </a:t>
                      </a:r>
                    </a:p>
                    <a:p>
                      <a:pPr marL="0" indent="0" algn="l">
                        <a:buFontTx/>
                        <a:buNone/>
                      </a:pPr>
                      <a:endParaRPr lang="en-US" sz="1200" b="0" baseline="0" dirty="0">
                        <a:solidFill>
                          <a:schemeClr val="tx1"/>
                        </a:solidFill>
                        <a:latin typeface="Comic Sans MS" panose="030F0902030302020204" pitchFamily="66" charset="0"/>
                        <a:cs typeface="Amatic SC" panose="00000500000000000000" pitchFamily="2" charset="-79"/>
                      </a:endParaRPr>
                    </a:p>
                    <a:p>
                      <a:pPr marL="0" indent="0" algn="l">
                        <a:buFontTx/>
                        <a:buNone/>
                      </a:pPr>
                      <a:r>
                        <a:rPr lang="en-US" sz="1200" b="0" baseline="0" dirty="0">
                          <a:solidFill>
                            <a:schemeClr val="tx1"/>
                          </a:solidFill>
                          <a:latin typeface="Comic Sans MS" panose="030F0902030302020204" pitchFamily="66" charset="0"/>
                          <a:cs typeface="Amatic SC" panose="00000500000000000000" pitchFamily="2" charset="-79"/>
                        </a:rPr>
                        <a:t>I can compare quantities</a:t>
                      </a:r>
                    </a:p>
                    <a:p>
                      <a:pPr marL="171450" indent="-171450" algn="ctr">
                        <a:buFontTx/>
                        <a:buChar char="-"/>
                      </a:pPr>
                      <a:endParaRPr lang="en-US" sz="1200" b="0" baseline="0" dirty="0">
                        <a:solidFill>
                          <a:schemeClr val="tx1"/>
                        </a:solidFill>
                        <a:latin typeface="Comic Sans MS" panose="030F0902030302020204" pitchFamily="66" charset="0"/>
                        <a:cs typeface="Amatic SC" panose="00000500000000000000" pitchFamily="2" charset="-79"/>
                      </a:endParaRPr>
                    </a:p>
                    <a:p>
                      <a:pPr marL="171450" indent="-171450" algn="ctr">
                        <a:buFontTx/>
                        <a:buChar char="-"/>
                      </a:pPr>
                      <a:endParaRPr lang="en-US" sz="1200" b="0" baseline="0" dirty="0">
                        <a:solidFill>
                          <a:schemeClr val="tx1"/>
                        </a:solidFill>
                        <a:latin typeface="Comic Sans MS" panose="030F0902030302020204" pitchFamily="66" charset="0"/>
                        <a:cs typeface="Amatic SC" panose="00000500000000000000" pitchFamily="2" charset="-79"/>
                      </a:endParaRPr>
                    </a:p>
                    <a:p>
                      <a:pPr marL="171450" indent="-171450" algn="ctr">
                        <a:buFontTx/>
                        <a:buChar char="-"/>
                      </a:pPr>
                      <a:endParaRPr lang="en-GB" sz="1200" b="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say one number name for each item in order to five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link numerals and amounts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show finger numbers up to five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use mathematical language to describe shapes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identify numerals in the environment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rPr>
                        <a:t>I can represent numbers using marks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omic Sans MS" panose="030F0902030302020204" pitchFamily="66" charset="0"/>
                          <a:cs typeface="Amatic SC" panose="00000500000000000000" pitchFamily="2" charset="-79"/>
                        </a:rPr>
                        <a:t>Talk about and explore 2d Shapes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effectLst/>
                        <a:latin typeface="Comic Sans MS" panose="030F0902030302020204" pitchFamily="66" charset="0"/>
                        <a:ea typeface="Calibri" panose="020F0502020204030204" pitchFamily="34" charset="0"/>
                        <a:cs typeface="Times New Roman" panose="02020603050405020304" pitchFamily="18" charset="0"/>
                      </a:endParaRPr>
                    </a:p>
                    <a:p>
                      <a:pPr algn="ctr"/>
                      <a:endParaRPr lang="en-US" sz="1200" b="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6420" y="96227"/>
            <a:ext cx="618138" cy="618138"/>
          </a:xfrm>
          <a:prstGeom prst="rect">
            <a:avLst/>
          </a:prstGeom>
        </p:spPr>
      </p:pic>
      <p:sp>
        <p:nvSpPr>
          <p:cNvPr id="7" name="TextBox 6">
            <a:extLst>
              <a:ext uri="{FF2B5EF4-FFF2-40B4-BE49-F238E27FC236}">
                <a16:creationId xmlns:a16="http://schemas.microsoft.com/office/drawing/2014/main" id="{28009A1C-2EFB-3D41-9DE7-57402FCD2725}"/>
              </a:ext>
            </a:extLst>
          </p:cNvPr>
          <p:cNvSpPr txBox="1"/>
          <p:nvPr/>
        </p:nvSpPr>
        <p:spPr>
          <a:xfrm rot="10800000" flipV="1">
            <a:off x="86420" y="5992332"/>
            <a:ext cx="12192000" cy="769441"/>
          </a:xfrm>
          <a:prstGeom prst="rect">
            <a:avLst/>
          </a:prstGeom>
          <a:noFill/>
        </p:spPr>
        <p:txBody>
          <a:bodyPr wrap="square">
            <a:spAutoFit/>
          </a:bodyPr>
          <a:lstStyle/>
          <a:p>
            <a:r>
              <a:rPr lang="en-US" sz="1100" dirty="0">
                <a:latin typeface="Comic Sans MS" panose="030F0902030302020204" pitchFamily="66" charset="0"/>
              </a:rPr>
              <a:t>Developing a </a:t>
            </a:r>
            <a:r>
              <a:rPr lang="en-US" sz="1100" b="1" dirty="0">
                <a:latin typeface="Comic Sans MS" panose="030F0902030302020204" pitchFamily="66" charset="0"/>
              </a:rPr>
              <a:t>strong grounding in number </a:t>
            </a:r>
            <a:r>
              <a:rPr lang="en-US" sz="1100" dirty="0">
                <a:latin typeface="Comic Sans MS" panose="030F0902030302020204" pitchFamily="66" charset="0"/>
              </a:rPr>
              <a:t>is essential so that all children develop the necessary </a:t>
            </a:r>
            <a:r>
              <a:rPr lang="en-US" sz="1100" b="1" dirty="0">
                <a:latin typeface="Comic Sans MS" panose="030F0902030302020204" pitchFamily="66" charset="0"/>
              </a:rPr>
              <a:t>building blocks </a:t>
            </a:r>
            <a:r>
              <a:rPr lang="en-US" sz="1100" dirty="0">
                <a:latin typeface="Comic Sans MS" panose="030F0902030302020204" pitchFamily="66" charset="0"/>
              </a:rPr>
              <a:t>to excel mathematically. Children should be able to </a:t>
            </a:r>
            <a:r>
              <a:rPr lang="en-US" sz="1100" b="1" dirty="0">
                <a:latin typeface="Comic Sans MS" panose="030F0902030302020204" pitchFamily="66" charset="0"/>
              </a:rPr>
              <a:t>count confidently</a:t>
            </a:r>
            <a:r>
              <a:rPr lang="en-US" sz="1100" dirty="0">
                <a:latin typeface="Comic Sans MS" panose="030F0902030302020204" pitchFamily="66" charset="0"/>
              </a:rPr>
              <a:t>. By providing frequent and varied opportunities to build and apply this understanding - such as using </a:t>
            </a:r>
            <a:r>
              <a:rPr lang="en-US" sz="1100" b="1" dirty="0">
                <a:latin typeface="Comic Sans MS" panose="030F0902030302020204" pitchFamily="66" charset="0"/>
              </a:rPr>
              <a:t>manipulatives,</a:t>
            </a:r>
            <a:r>
              <a:rPr lang="en-US" sz="1100" dirty="0">
                <a:latin typeface="Comic Sans MS" panose="030F0902030302020204" pitchFamily="66" charset="0"/>
              </a:rPr>
              <a:t> including small pebbles and tens frames for </a:t>
            </a:r>
            <a:r>
              <a:rPr lang="en-US" sz="1100" dirty="0" err="1">
                <a:latin typeface="Comic Sans MS" panose="030F0902030302020204" pitchFamily="66" charset="0"/>
              </a:rPr>
              <a:t>organising</a:t>
            </a:r>
            <a:r>
              <a:rPr lang="en-US" sz="1100" dirty="0">
                <a:latin typeface="Comic Sans MS" panose="030F0902030302020204" pitchFamily="66" charset="0"/>
              </a:rPr>
              <a:t> counting - children will develop a secure base of knowledge and vocabulary from which </a:t>
            </a:r>
            <a:r>
              <a:rPr lang="en-US" sz="1100" b="1" dirty="0">
                <a:latin typeface="Comic Sans MS" panose="030F0902030302020204" pitchFamily="66" charset="0"/>
              </a:rPr>
              <a:t>mastery of mathematics </a:t>
            </a:r>
            <a:r>
              <a:rPr lang="en-US" sz="1100" dirty="0">
                <a:latin typeface="Comic Sans MS" panose="030F0902030302020204" pitchFamily="66" charset="0"/>
              </a:rPr>
              <a:t>is built. In addition, it is important that the curriculum includes </a:t>
            </a:r>
            <a:r>
              <a:rPr lang="en-US" sz="1100" b="1" dirty="0">
                <a:latin typeface="Comic Sans MS" panose="030F0902030302020204" pitchFamily="66" charset="0"/>
              </a:rPr>
              <a:t>rich opportunities for children to develop their spatial reasoning </a:t>
            </a:r>
            <a:r>
              <a:rPr lang="en-US" sz="1100" dirty="0">
                <a:latin typeface="Comic Sans MS" panose="030F0902030302020204" pitchFamily="66" charset="0"/>
              </a:rPr>
              <a:t>skills across all areas of mathematics including shape, space and measures. </a:t>
            </a:r>
            <a:endParaRPr lang="en-US" sz="1100" dirty="0">
              <a:latin typeface="Comic Sans MS" panose="030F0902030302020204" pitchFamily="66" charset="0"/>
              <a:cs typeface="Amatic SC" panose="00000500000000000000" pitchFamily="2" charset="-79"/>
            </a:endParaRPr>
          </a:p>
        </p:txBody>
      </p:sp>
    </p:spTree>
    <p:extLst>
      <p:ext uri="{BB962C8B-B14F-4D97-AF65-F5344CB8AC3E}">
        <p14:creationId xmlns:p14="http://schemas.microsoft.com/office/powerpoint/2010/main" val="3500215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20962" y="-895738"/>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dirty="0">
                <a:latin typeface="Comic Sans MS" panose="030F0902030302020204" pitchFamily="66" charset="0"/>
                <a:cs typeface="Amatic SC" panose="00000500000000000000" pitchFamily="2" charset="-79"/>
              </a:rPr>
              <a:t>Understanding the World </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47765839"/>
              </p:ext>
            </p:extLst>
          </p:nvPr>
        </p:nvGraphicFramePr>
        <p:xfrm>
          <a:off x="254402" y="376411"/>
          <a:ext cx="11683195" cy="5584724"/>
        </p:xfrm>
        <a:graphic>
          <a:graphicData uri="http://schemas.openxmlformats.org/drawingml/2006/table">
            <a:tbl>
              <a:tblPr firstRow="1" bandRow="1">
                <a:tableStyleId>{5C22544A-7EE6-4342-B048-85BDC9FD1C3A}</a:tableStyleId>
              </a:tblPr>
              <a:tblGrid>
                <a:gridCol w="2079458">
                  <a:extLst>
                    <a:ext uri="{9D8B030D-6E8A-4147-A177-3AD203B41FA5}">
                      <a16:colId xmlns:a16="http://schemas.microsoft.com/office/drawing/2014/main" val="2865123548"/>
                    </a:ext>
                  </a:extLst>
                </a:gridCol>
                <a:gridCol w="1903746">
                  <a:extLst>
                    <a:ext uri="{9D8B030D-6E8A-4147-A177-3AD203B41FA5}">
                      <a16:colId xmlns:a16="http://schemas.microsoft.com/office/drawing/2014/main" val="872926247"/>
                    </a:ext>
                  </a:extLst>
                </a:gridCol>
                <a:gridCol w="1750841">
                  <a:extLst>
                    <a:ext uri="{9D8B030D-6E8A-4147-A177-3AD203B41FA5}">
                      <a16:colId xmlns:a16="http://schemas.microsoft.com/office/drawing/2014/main" val="1315738151"/>
                    </a:ext>
                  </a:extLst>
                </a:gridCol>
                <a:gridCol w="2124034">
                  <a:extLst>
                    <a:ext uri="{9D8B030D-6E8A-4147-A177-3AD203B41FA5}">
                      <a16:colId xmlns:a16="http://schemas.microsoft.com/office/drawing/2014/main" val="2573491699"/>
                    </a:ext>
                  </a:extLst>
                </a:gridCol>
                <a:gridCol w="1938451">
                  <a:extLst>
                    <a:ext uri="{9D8B030D-6E8A-4147-A177-3AD203B41FA5}">
                      <a16:colId xmlns:a16="http://schemas.microsoft.com/office/drawing/2014/main" val="2335150482"/>
                    </a:ext>
                  </a:extLst>
                </a:gridCol>
                <a:gridCol w="1886665">
                  <a:extLst>
                    <a:ext uri="{9D8B030D-6E8A-4147-A177-3AD203B41FA5}">
                      <a16:colId xmlns:a16="http://schemas.microsoft.com/office/drawing/2014/main" val="4046203905"/>
                    </a:ext>
                  </a:extLst>
                </a:gridCol>
              </a:tblGrid>
              <a:tr h="387884">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Autumn 1</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lumMod val="50000"/>
                            </a:schemeClr>
                          </a:solidFill>
                          <a:latin typeface="Comic Sans MS" panose="030F0902030302020204" pitchFamily="66" charset="0"/>
                          <a:cs typeface="Amatic SC" panose="00000500000000000000" pitchFamily="2" charset="-79"/>
                        </a:rPr>
                        <a:t>Autumn 2</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Spring 1</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Spring 2</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Summer 1</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200" dirty="0">
                          <a:solidFill>
                            <a:schemeClr val="bg1">
                              <a:lumMod val="50000"/>
                            </a:schemeClr>
                          </a:solidFill>
                          <a:latin typeface="Comic Sans MS" panose="030F0902030302020204" pitchFamily="66" charset="0"/>
                          <a:cs typeface="Amatic SC" panose="00000500000000000000" pitchFamily="2" charset="-79"/>
                        </a:rPr>
                        <a:t>Summer 2</a:t>
                      </a:r>
                      <a:endParaRPr lang="en-GB" sz="12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4247156">
                <a:tc>
                  <a:txBody>
                    <a:bodyPr/>
                    <a:lstStyle/>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Make connections between their families and others</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Notice differences between people</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Explore and respond to different natural phenomena in school and on trips</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Use all their senses in hands on exploration of natural materials</a:t>
                      </a: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Begin to make sense of their own life story and family history</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chemeClr val="dk1"/>
                          </a:solidFill>
                          <a:effectLst/>
                          <a:latin typeface="Comic Sans MS" panose="030F0902030302020204" pitchFamily="66" charset="0"/>
                          <a:ea typeface="+mn-ea"/>
                          <a:cs typeface="+mn-cs"/>
                        </a:rPr>
                        <a:t>Show interest in different occupations</a:t>
                      </a:r>
                    </a:p>
                    <a:p>
                      <a:pPr marL="0" indent="0" algn="l" rtl="0" fontAlgn="base">
                        <a:buFont typeface="Arial" panose="020B0604020202020204" pitchFamily="34" charset="0"/>
                        <a:buNone/>
                      </a:pPr>
                      <a:endParaRPr lang="en-US" sz="11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rgbClr val="0070C0"/>
                          </a:solidFill>
                          <a:effectLst/>
                          <a:latin typeface="Comic Sans MS" panose="030F0902030302020204" pitchFamily="66" charset="0"/>
                          <a:ea typeface="+mn-ea"/>
                          <a:cs typeface="+mn-cs"/>
                        </a:rPr>
                        <a:t>Know about family structures and be able to talk about who is in their family</a:t>
                      </a:r>
                    </a:p>
                    <a:p>
                      <a:pPr marL="0" indent="0" algn="l" rtl="0" fontAlgn="base">
                        <a:buFont typeface="Arial" panose="020B0604020202020204" pitchFamily="34" charset="0"/>
                        <a:buNone/>
                      </a:pPr>
                      <a:endParaRPr lang="en-US" sz="1100" b="0" i="0" kern="1200" dirty="0">
                        <a:solidFill>
                          <a:srgbClr val="0070C0"/>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rgbClr val="0070C0"/>
                          </a:solidFill>
                          <a:effectLst/>
                          <a:latin typeface="Comic Sans MS" panose="030F0902030302020204" pitchFamily="66" charset="0"/>
                          <a:ea typeface="+mn-ea"/>
                          <a:cs typeface="+mn-cs"/>
                        </a:rPr>
                        <a:t>Notice and talk about changes that occur as we grow</a:t>
                      </a:r>
                    </a:p>
                    <a:p>
                      <a:pPr marL="0" indent="0" algn="l" rtl="0" fontAlgn="base">
                        <a:buFont typeface="Arial" panose="020B0604020202020204" pitchFamily="34" charset="0"/>
                        <a:buNone/>
                      </a:pPr>
                      <a:endParaRPr lang="en-US" sz="1100" b="0" i="0" kern="1200" dirty="0">
                        <a:solidFill>
                          <a:srgbClr val="0070C0"/>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100" b="0" i="0" kern="1200" dirty="0">
                          <a:solidFill>
                            <a:srgbClr val="0070C0"/>
                          </a:solidFill>
                          <a:effectLst/>
                          <a:latin typeface="Comic Sans MS" panose="030F0902030302020204" pitchFamily="66" charset="0"/>
                          <a:ea typeface="+mn-ea"/>
                          <a:cs typeface="+mn-cs"/>
                        </a:rPr>
                        <a:t>Explore the different jobs our families do and people in our community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solidFill>
                            <a:schemeClr val="tx1"/>
                          </a:solidFill>
                          <a:latin typeface="Comic Sans MS" panose="030F0902030302020204" pitchFamily="66" charset="0"/>
                        </a:rPr>
                        <a:t>Continue developing positive attitudes about the differences between people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b="0" dirty="0">
                        <a:solidFill>
                          <a:schemeClr val="tx1"/>
                        </a:solidFill>
                        <a:latin typeface="Comic Sans MS" panose="030F0902030302020204"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solidFill>
                            <a:schemeClr val="tx1"/>
                          </a:solidFill>
                          <a:latin typeface="Comic Sans MS" panose="030F0902030302020204" pitchFamily="66" charset="0"/>
                        </a:rPr>
                        <a:t>Explore how things work</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solidFill>
                            <a:schemeClr val="tx1"/>
                          </a:solidFill>
                          <a:latin typeface="Comic Sans MS" panose="030F0902030302020204" pitchFamily="66" charset="0"/>
                        </a:rPr>
                        <a:t>Explore and talk about the different forces they can feel</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solidFill>
                            <a:srgbClr val="0070C0"/>
                          </a:solidFill>
                          <a:latin typeface="Comic Sans MS" panose="030F0902030302020204" pitchFamily="66" charset="0"/>
                        </a:rPr>
                        <a:t>Operate simple equipment e.g. story phones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solidFill>
                            <a:srgbClr val="0070C0"/>
                          </a:solidFill>
                          <a:latin typeface="Comic Sans MS" panose="030F0902030302020204" pitchFamily="66" charset="0"/>
                        </a:rPr>
                        <a:t>Describe aspects of cultural celebration in very simple terms using new vocab</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solidFill>
                            <a:srgbClr val="0070C0"/>
                          </a:solidFill>
                          <a:latin typeface="Comic Sans MS" panose="030F0902030302020204" pitchFamily="66" charset="0"/>
                        </a:rPr>
                        <a:t>Raise awareness of celebrations from around the world</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100" b="0" dirty="0">
                        <a:solidFill>
                          <a:srgbClr val="0070C0"/>
                        </a:solidFill>
                        <a:latin typeface="Comic Sans MS" panose="030F0902030302020204" pitchFamily="66"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100" b="0" dirty="0">
                          <a:solidFill>
                            <a:srgbClr val="0070C0"/>
                          </a:solidFill>
                          <a:latin typeface="Comic Sans MS" panose="030F0902030302020204" pitchFamily="66" charset="0"/>
                        </a:rPr>
                        <a:t>Use simple adjectives to describe the sensory properties of everyday materials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100" b="0" i="0" kern="1200" dirty="0">
                          <a:solidFill>
                            <a:schemeClr val="dk1"/>
                          </a:solidFill>
                          <a:effectLst/>
                          <a:latin typeface="Comic Sans MS" panose="030F0902030302020204" pitchFamily="66" charset="0"/>
                          <a:ea typeface="+mn-ea"/>
                          <a:cs typeface="+mn-cs"/>
                        </a:rPr>
                        <a:t>Explore collections of materials with similar and or different properties.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100" b="0" i="0" kern="1200" dirty="0">
                          <a:solidFill>
                            <a:schemeClr val="dk1"/>
                          </a:solidFill>
                          <a:effectLst/>
                          <a:latin typeface="Comic Sans MS" panose="030F0902030302020204" pitchFamily="66" charset="0"/>
                          <a:ea typeface="+mn-ea"/>
                          <a:cs typeface="+mn-cs"/>
                        </a:rPr>
                        <a:t>Talk about differences between  materials and changes they notice.</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100" b="0" i="0" kern="1200" dirty="0">
                          <a:solidFill>
                            <a:srgbClr val="0070C0"/>
                          </a:solidFill>
                          <a:effectLst/>
                          <a:latin typeface="Comic Sans MS" panose="030F0902030302020204" pitchFamily="66" charset="0"/>
                          <a:ea typeface="+mn-ea"/>
                          <a:cs typeface="+mn-cs"/>
                        </a:rPr>
                        <a:t>Use computer to complete a simple task</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100" b="0" i="0" kern="1200" dirty="0" err="1">
                          <a:solidFill>
                            <a:srgbClr val="0070C0"/>
                          </a:solidFill>
                          <a:effectLst/>
                          <a:latin typeface="Comic Sans MS" panose="030F0902030302020204" pitchFamily="66" charset="0"/>
                          <a:ea typeface="+mn-ea"/>
                          <a:cs typeface="+mn-cs"/>
                        </a:rPr>
                        <a:t>Categorise</a:t>
                      </a:r>
                      <a:r>
                        <a:rPr lang="en-US" sz="1100" b="0" i="0" kern="1200" dirty="0">
                          <a:solidFill>
                            <a:srgbClr val="0070C0"/>
                          </a:solidFill>
                          <a:effectLst/>
                          <a:latin typeface="Comic Sans MS" panose="030F0902030302020204" pitchFamily="66" charset="0"/>
                          <a:ea typeface="+mn-ea"/>
                          <a:cs typeface="+mn-cs"/>
                        </a:rPr>
                        <a:t> animals by characteristics.</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100" b="0" i="0" kern="1200" dirty="0">
                          <a:solidFill>
                            <a:srgbClr val="0070C0"/>
                          </a:solidFill>
                          <a:effectLst/>
                          <a:latin typeface="Comic Sans MS" panose="030F0902030302020204" pitchFamily="66" charset="0"/>
                          <a:ea typeface="+mn-ea"/>
                          <a:cs typeface="+mn-cs"/>
                        </a:rPr>
                        <a:t>Understand that animals live in different places.</a:t>
                      </a:r>
                      <a:endParaRPr lang="en-US" sz="1100" b="0" dirty="0">
                        <a:solidFill>
                          <a:srgbClr val="0070C0"/>
                        </a:solidFill>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b="0" dirty="0">
                          <a:solidFill>
                            <a:schemeClr val="tx1"/>
                          </a:solidFill>
                          <a:latin typeface="Comic Sans MS" panose="030F0902030302020204" pitchFamily="66" charset="0"/>
                        </a:rPr>
                        <a:t>I can talk about environments</a:t>
                      </a:r>
                      <a:r>
                        <a:rPr lang="en-US" sz="1100" b="0" baseline="0" dirty="0">
                          <a:solidFill>
                            <a:schemeClr val="tx1"/>
                          </a:solidFill>
                          <a:latin typeface="Comic Sans MS" panose="030F0902030302020204" pitchFamily="66" charset="0"/>
                        </a:rPr>
                        <a:t> in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I can talk about places I have visited (e.g.: the park/ASDA)</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Know about figures of the past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b="0" i="0" kern="1200" dirty="0">
                          <a:solidFill>
                            <a:srgbClr val="0070C0"/>
                          </a:solidFill>
                          <a:effectLst/>
                          <a:latin typeface="Comic Sans MS" panose="030F0902030302020204" pitchFamily="66" charset="0"/>
                          <a:ea typeface="+mn-ea"/>
                          <a:cs typeface="+mn-cs"/>
                        </a:rPr>
                        <a:t>Explore different modes of transport.</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100" b="0" i="0" kern="1200" dirty="0">
                        <a:solidFill>
                          <a:schemeClr val="dk1"/>
                        </a:solidFill>
                        <a:effectLst/>
                        <a:latin typeface="Comic Sans MS" panose="030F0902030302020204" pitchFamily="66" charset="0"/>
                        <a:ea typeface="+mn-ea"/>
                        <a:cs typeface="+mn-cs"/>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100" b="0" baseline="0" dirty="0">
                        <a:solidFill>
                          <a:schemeClr val="tx1"/>
                        </a:solidFill>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Comic Sans MS" panose="030F0902030302020204" pitchFamily="66" charset="0"/>
                          <a:ea typeface="+mn-ea"/>
                          <a:cs typeface="+mn-cs"/>
                        </a:rPr>
                        <a:t>Talk about what they see using a wide vocabulary.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kern="1200" dirty="0">
                        <a:solidFill>
                          <a:schemeClr val="dk1"/>
                        </a:solidFill>
                        <a:effectLst/>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Comic Sans MS" panose="030F0902030302020204" pitchFamily="66" charset="0"/>
                          <a:ea typeface="+mn-ea"/>
                          <a:cs typeface="+mn-cs"/>
                        </a:rPr>
                        <a:t>Plant seeds and care for growing plants.</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kern="1200" dirty="0">
                        <a:solidFill>
                          <a:schemeClr val="dk1"/>
                        </a:solidFill>
                        <a:effectLst/>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chemeClr val="dk1"/>
                          </a:solidFill>
                          <a:effectLst/>
                          <a:latin typeface="Comic Sans MS" panose="030F0902030302020204" pitchFamily="66" charset="0"/>
                          <a:ea typeface="+mn-ea"/>
                          <a:cs typeface="+mn-cs"/>
                        </a:rPr>
                        <a:t>Understand the key features of the life cycle of an animal and plant.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b="0" i="0" kern="1200" dirty="0">
                        <a:solidFill>
                          <a:srgbClr val="0070C0"/>
                        </a:solidFill>
                        <a:effectLst/>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i="0" kern="1200" dirty="0">
                          <a:solidFill>
                            <a:srgbClr val="0070C0"/>
                          </a:solidFill>
                          <a:effectLst/>
                          <a:latin typeface="Comic Sans MS" panose="030F0902030302020204" pitchFamily="66" charset="0"/>
                          <a:ea typeface="+mn-ea"/>
                          <a:cs typeface="+mn-cs"/>
                        </a:rPr>
                        <a:t>Complete simple </a:t>
                      </a:r>
                      <a:r>
                        <a:rPr lang="en-US" sz="1100" b="0" i="0" kern="1200" dirty="0" err="1">
                          <a:solidFill>
                            <a:srgbClr val="0070C0"/>
                          </a:solidFill>
                          <a:effectLst/>
                          <a:latin typeface="Comic Sans MS" panose="030F0902030302020204" pitchFamily="66" charset="0"/>
                          <a:ea typeface="+mn-ea"/>
                          <a:cs typeface="+mn-cs"/>
                        </a:rPr>
                        <a:t>programmes</a:t>
                      </a:r>
                      <a:r>
                        <a:rPr lang="en-US" sz="1100" b="0" i="0" kern="1200" dirty="0">
                          <a:solidFill>
                            <a:srgbClr val="0070C0"/>
                          </a:solidFill>
                          <a:effectLst/>
                          <a:latin typeface="Comic Sans MS" panose="030F0902030302020204" pitchFamily="66" charset="0"/>
                          <a:ea typeface="+mn-ea"/>
                          <a:cs typeface="+mn-cs"/>
                        </a:rPr>
                        <a:t> using the computer in the computer suite.</a:t>
                      </a:r>
                      <a:endParaRPr lang="en-GB" sz="1100" b="1" dirty="0">
                        <a:solidFill>
                          <a:srgbClr val="0070C0"/>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Comic Sans MS" panose="030F0902030302020204" pitchFamily="66" charset="0"/>
                          <a:ea typeface="+mn-ea"/>
                          <a:cs typeface="+mn-cs"/>
                        </a:rPr>
                        <a:t>Begin to understand the need to respect and to care for the natural environment and all living things.</a:t>
                      </a:r>
                      <a:endParaRPr lang="en-GB" sz="11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indent="0" algn="ctr">
                        <a:buFontTx/>
                        <a:buNone/>
                      </a:pPr>
                      <a:endParaRPr lang="en-US" sz="1100" b="0" i="0" kern="1200" dirty="0">
                        <a:solidFill>
                          <a:schemeClr val="dk1"/>
                        </a:solidFill>
                        <a:effectLst/>
                        <a:latin typeface="Comic Sans MS" panose="030F0902030302020204" pitchFamily="66" charset="0"/>
                        <a:ea typeface="+mn-ea"/>
                        <a:cs typeface="+mn-cs"/>
                      </a:endParaRPr>
                    </a:p>
                    <a:p>
                      <a:pPr marL="0" indent="0" algn="ctr">
                        <a:buFontTx/>
                        <a:buNone/>
                      </a:pPr>
                      <a:endParaRPr lang="en-US" sz="1100" b="0" i="0" kern="1200" dirty="0">
                        <a:solidFill>
                          <a:srgbClr val="0070C0"/>
                        </a:solidFill>
                        <a:effectLst/>
                        <a:latin typeface="Comic Sans MS" panose="030F0902030302020204" pitchFamily="66" charset="0"/>
                        <a:ea typeface="+mn-ea"/>
                        <a:cs typeface="+mn-cs"/>
                      </a:endParaRPr>
                    </a:p>
                    <a:p>
                      <a:pPr marL="0" indent="0" algn="ctr">
                        <a:buFontTx/>
                        <a:buNone/>
                      </a:pPr>
                      <a:r>
                        <a:rPr lang="en-US" sz="1100" b="0" i="0" kern="1200" dirty="0">
                          <a:solidFill>
                            <a:srgbClr val="0070C0"/>
                          </a:solidFill>
                          <a:effectLst/>
                          <a:latin typeface="Comic Sans MS" panose="030F0902030302020204" pitchFamily="66" charset="0"/>
                          <a:ea typeface="+mn-ea"/>
                          <a:cs typeface="+mn-cs"/>
                        </a:rPr>
                        <a:t>Notice differences in clothing from the past.</a:t>
                      </a:r>
                    </a:p>
                    <a:p>
                      <a:pPr marL="0" indent="0" algn="ctr">
                        <a:buFontTx/>
                        <a:buNone/>
                      </a:pPr>
                      <a:endParaRPr lang="en-US" sz="1100" b="0" i="0" kern="1200" dirty="0">
                        <a:solidFill>
                          <a:srgbClr val="0070C0"/>
                        </a:solidFill>
                        <a:effectLst/>
                        <a:latin typeface="Comic Sans MS" panose="030F0902030302020204" pitchFamily="66" charset="0"/>
                        <a:ea typeface="+mn-ea"/>
                        <a:cs typeface="+mn-cs"/>
                      </a:endParaRPr>
                    </a:p>
                    <a:p>
                      <a:pPr marL="0" indent="0" algn="ctr">
                        <a:buFontTx/>
                        <a:buNone/>
                      </a:pPr>
                      <a:r>
                        <a:rPr lang="en-US" sz="1100" b="0" i="0" kern="1200" dirty="0">
                          <a:solidFill>
                            <a:srgbClr val="0070C0"/>
                          </a:solidFill>
                          <a:effectLst/>
                          <a:latin typeface="Comic Sans MS" panose="030F0902030302020204" pitchFamily="66" charset="0"/>
                          <a:ea typeface="+mn-ea"/>
                          <a:cs typeface="+mn-cs"/>
                        </a:rPr>
                        <a:t>Comment on how beach, wood and north shields are same/ different.</a:t>
                      </a:r>
                    </a:p>
                    <a:p>
                      <a:pPr marL="0" indent="0" algn="ctr">
                        <a:buFontTx/>
                        <a:buNone/>
                      </a:pPr>
                      <a:endParaRPr lang="en-US" sz="1100" b="0" i="0" kern="1200" dirty="0">
                        <a:solidFill>
                          <a:srgbClr val="0070C0"/>
                        </a:solidFill>
                        <a:effectLst/>
                        <a:latin typeface="Comic Sans MS" panose="030F0902030302020204" pitchFamily="66" charset="0"/>
                        <a:ea typeface="+mn-ea"/>
                        <a:cs typeface="+mn-cs"/>
                      </a:endParaRPr>
                    </a:p>
                    <a:p>
                      <a:pPr marL="0" indent="0" algn="ctr">
                        <a:buFontTx/>
                        <a:buNone/>
                      </a:pPr>
                      <a:r>
                        <a:rPr lang="en-US" sz="1100" b="0" i="0" kern="1200" dirty="0">
                          <a:solidFill>
                            <a:srgbClr val="0070C0"/>
                          </a:solidFill>
                          <a:effectLst/>
                          <a:latin typeface="Comic Sans MS" panose="030F0902030302020204" pitchFamily="66" charset="0"/>
                          <a:ea typeface="+mn-ea"/>
                          <a:cs typeface="+mn-cs"/>
                        </a:rPr>
                        <a:t>Be aware of how to look after our environments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46121" y="85910"/>
            <a:ext cx="474841" cy="474841"/>
          </a:xfrm>
          <a:prstGeom prst="rect">
            <a:avLst/>
          </a:prstGeom>
        </p:spPr>
      </p:pic>
      <p:sp>
        <p:nvSpPr>
          <p:cNvPr id="2" name="TextBox 1">
            <a:extLst>
              <a:ext uri="{FF2B5EF4-FFF2-40B4-BE49-F238E27FC236}">
                <a16:creationId xmlns:a16="http://schemas.microsoft.com/office/drawing/2014/main" id="{79A2BC28-334B-BE4F-BACA-0BD2DD9DBBEE}"/>
              </a:ext>
            </a:extLst>
          </p:cNvPr>
          <p:cNvSpPr txBox="1"/>
          <p:nvPr/>
        </p:nvSpPr>
        <p:spPr>
          <a:xfrm>
            <a:off x="145446" y="6016237"/>
            <a:ext cx="11866632" cy="1046440"/>
          </a:xfrm>
          <a:prstGeom prst="rect">
            <a:avLst/>
          </a:prstGeom>
          <a:noFill/>
        </p:spPr>
        <p:txBody>
          <a:bodyPr wrap="square" rtlCol="0">
            <a:spAutoFit/>
          </a:bodyPr>
          <a:lstStyle/>
          <a:p>
            <a:r>
              <a:rPr lang="en-US" sz="1100" dirty="0"/>
              <a:t>Understanding the world involves guiding children to </a:t>
            </a:r>
            <a:r>
              <a:rPr lang="en-US" sz="1100" b="1" dirty="0"/>
              <a:t>make sense of their physical world and their community</a:t>
            </a:r>
            <a:r>
              <a:rPr lang="en-US" sz="11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1100" dirty="0">
              <a:latin typeface="Amatic SC" panose="00000500000000000000" pitchFamily="2" charset="-79"/>
              <a:cs typeface="Amatic SC" panose="00000500000000000000" pitchFamily="2" charset="-79"/>
            </a:endParaRPr>
          </a:p>
          <a:p>
            <a:endParaRPr lang="en-GB" dirty="0"/>
          </a:p>
        </p:txBody>
      </p:sp>
    </p:spTree>
    <p:extLst>
      <p:ext uri="{BB962C8B-B14F-4D97-AF65-F5344CB8AC3E}">
        <p14:creationId xmlns:p14="http://schemas.microsoft.com/office/powerpoint/2010/main" val="231599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725564" y="-91851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800" dirty="0">
                <a:latin typeface="Comic Sans MS" panose="030F0902030302020204" pitchFamily="66" charset="0"/>
                <a:cs typeface="Amatic SC" panose="00000500000000000000" pitchFamily="2" charset="-79"/>
              </a:rPr>
              <a:t>Expressive Arts and Design</a:t>
            </a: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662967975"/>
              </p:ext>
            </p:extLst>
          </p:nvPr>
        </p:nvGraphicFramePr>
        <p:xfrm>
          <a:off x="233276" y="407048"/>
          <a:ext cx="11901336" cy="5403033"/>
        </p:xfrm>
        <a:graphic>
          <a:graphicData uri="http://schemas.openxmlformats.org/drawingml/2006/table">
            <a:tbl>
              <a:tblPr firstRow="1" bandRow="1">
                <a:tableStyleId>{5C22544A-7EE6-4342-B048-85BDC9FD1C3A}</a:tableStyleId>
              </a:tblPr>
              <a:tblGrid>
                <a:gridCol w="1983556">
                  <a:extLst>
                    <a:ext uri="{9D8B030D-6E8A-4147-A177-3AD203B41FA5}">
                      <a16:colId xmlns:a16="http://schemas.microsoft.com/office/drawing/2014/main" val="2865123548"/>
                    </a:ext>
                  </a:extLst>
                </a:gridCol>
                <a:gridCol w="1983556">
                  <a:extLst>
                    <a:ext uri="{9D8B030D-6E8A-4147-A177-3AD203B41FA5}">
                      <a16:colId xmlns:a16="http://schemas.microsoft.com/office/drawing/2014/main" val="872926247"/>
                    </a:ext>
                  </a:extLst>
                </a:gridCol>
                <a:gridCol w="1983556">
                  <a:extLst>
                    <a:ext uri="{9D8B030D-6E8A-4147-A177-3AD203B41FA5}">
                      <a16:colId xmlns:a16="http://schemas.microsoft.com/office/drawing/2014/main" val="1315738151"/>
                    </a:ext>
                  </a:extLst>
                </a:gridCol>
                <a:gridCol w="1983556">
                  <a:extLst>
                    <a:ext uri="{9D8B030D-6E8A-4147-A177-3AD203B41FA5}">
                      <a16:colId xmlns:a16="http://schemas.microsoft.com/office/drawing/2014/main" val="2709165749"/>
                    </a:ext>
                  </a:extLst>
                </a:gridCol>
                <a:gridCol w="1983556">
                  <a:extLst>
                    <a:ext uri="{9D8B030D-6E8A-4147-A177-3AD203B41FA5}">
                      <a16:colId xmlns:a16="http://schemas.microsoft.com/office/drawing/2014/main" val="2335150482"/>
                    </a:ext>
                  </a:extLst>
                </a:gridCol>
                <a:gridCol w="1983556">
                  <a:extLst>
                    <a:ext uri="{9D8B030D-6E8A-4147-A177-3AD203B41FA5}">
                      <a16:colId xmlns:a16="http://schemas.microsoft.com/office/drawing/2014/main" val="4046203905"/>
                    </a:ext>
                  </a:extLst>
                </a:gridCol>
              </a:tblGrid>
              <a:tr h="293002">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Autumn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latin typeface="Comic Sans MS" panose="030F0902030302020204" pitchFamily="66" charset="0"/>
                          <a:cs typeface="Amatic SC" panose="00000500000000000000" pitchFamily="2" charset="-79"/>
                        </a:rPr>
                        <a:t>Autumn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5098233">
                <a:tc>
                  <a:txBody>
                    <a:bodyPr/>
                    <a:lstStyle/>
                    <a:p>
                      <a:pPr marL="0" indent="0" algn="l">
                        <a:buFontTx/>
                        <a:buNone/>
                      </a:pPr>
                      <a:r>
                        <a:rPr lang="en-US" sz="1200" b="0" i="0" kern="1200" dirty="0">
                          <a:solidFill>
                            <a:schemeClr val="dk1"/>
                          </a:solidFill>
                          <a:effectLst/>
                          <a:latin typeface="Comic Sans MS" panose="030F0902030302020204" pitchFamily="66" charset="0"/>
                          <a:ea typeface="+mn-ea"/>
                          <a:cs typeface="+mn-cs"/>
                        </a:rPr>
                        <a:t>Explore a range of instruments and play them in different ways</a:t>
                      </a:r>
                    </a:p>
                    <a:p>
                      <a:pPr marL="0" indent="0" algn="l">
                        <a:buFontTx/>
                        <a:buNone/>
                      </a:pPr>
                      <a:endParaRPr lang="en-US" sz="1200" b="0" i="0" kern="1200" dirty="0">
                        <a:solidFill>
                          <a:schemeClr val="dk1"/>
                        </a:solidFill>
                        <a:effectLst/>
                        <a:latin typeface="Comic Sans MS" panose="030F0902030302020204" pitchFamily="66" charset="0"/>
                        <a:ea typeface="+mn-ea"/>
                        <a:cs typeface="+mn-cs"/>
                      </a:endParaRPr>
                    </a:p>
                    <a:p>
                      <a:pPr marL="0" indent="0" algn="l">
                        <a:buFontTx/>
                        <a:buNone/>
                      </a:pPr>
                      <a:r>
                        <a:rPr lang="en-US" sz="1200" b="0" i="0" kern="1200" dirty="0">
                          <a:solidFill>
                            <a:schemeClr val="dk1"/>
                          </a:solidFill>
                          <a:effectLst/>
                          <a:latin typeface="Comic Sans MS" panose="030F0902030302020204" pitchFamily="66" charset="0"/>
                          <a:ea typeface="+mn-ea"/>
                          <a:cs typeface="+mn-cs"/>
                        </a:rPr>
                        <a:t>Enjoy and take part in actions songs e.g. twinkle twinkle</a:t>
                      </a:r>
                    </a:p>
                    <a:p>
                      <a:pPr marL="0" indent="0" algn="l">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buFontTx/>
                        <a:buNone/>
                      </a:pPr>
                      <a:r>
                        <a:rPr lang="en-US" sz="1200" b="0" i="0" kern="1200" dirty="0">
                          <a:solidFill>
                            <a:srgbClr val="0070C0"/>
                          </a:solidFill>
                          <a:effectLst/>
                          <a:latin typeface="Comic Sans MS" panose="030F0902030302020204" pitchFamily="66" charset="0"/>
                          <a:ea typeface="+mn-ea"/>
                          <a:cs typeface="+mn-cs"/>
                        </a:rPr>
                        <a:t>Use props. Similar to the items they represent</a:t>
                      </a:r>
                    </a:p>
                    <a:p>
                      <a:pPr marL="0" indent="0" algn="l">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buFontTx/>
                        <a:buNone/>
                      </a:pPr>
                      <a:r>
                        <a:rPr lang="en-US" sz="1200" b="0" i="0" kern="1200" dirty="0">
                          <a:solidFill>
                            <a:srgbClr val="0070C0"/>
                          </a:solidFill>
                          <a:effectLst/>
                          <a:latin typeface="Comic Sans MS" panose="030F0902030302020204" pitchFamily="66" charset="0"/>
                          <a:ea typeface="+mn-ea"/>
                          <a:cs typeface="+mn-cs"/>
                        </a:rPr>
                        <a:t>Use small world props in short non verbal narratives</a:t>
                      </a:r>
                    </a:p>
                    <a:p>
                      <a:pPr marL="0" indent="0" algn="l">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buFontTx/>
                        <a:buNone/>
                      </a:pPr>
                      <a:r>
                        <a:rPr lang="en-US" sz="1200" b="0" i="0" kern="1200" dirty="0">
                          <a:solidFill>
                            <a:srgbClr val="0070C0"/>
                          </a:solidFill>
                          <a:effectLst/>
                          <a:latin typeface="Comic Sans MS" panose="030F0902030302020204" pitchFamily="66" charset="0"/>
                          <a:ea typeface="+mn-ea"/>
                          <a:cs typeface="+mn-cs"/>
                        </a:rPr>
                        <a:t>Construct with a purpose</a:t>
                      </a:r>
                    </a:p>
                    <a:p>
                      <a:pPr marL="0" indent="0" algn="l">
                        <a:buFontTx/>
                        <a:buNone/>
                      </a:pPr>
                      <a:endParaRPr lang="en-US" sz="1200" b="0" i="0" kern="1200" dirty="0">
                        <a:solidFill>
                          <a:srgbClr val="0070C0"/>
                        </a:solidFill>
                        <a:effectLst/>
                        <a:latin typeface="Comic Sans MS" panose="030F0902030302020204" pitchFamily="66" charset="0"/>
                        <a:ea typeface="+mn-ea"/>
                        <a:cs typeface="+mn-cs"/>
                      </a:endParaRPr>
                    </a:p>
                    <a:p>
                      <a:pPr marL="0" indent="0" algn="l">
                        <a:buFontTx/>
                        <a:buNone/>
                      </a:pPr>
                      <a:r>
                        <a:rPr lang="en-US" sz="1200" b="0" i="0" kern="1200" dirty="0">
                          <a:solidFill>
                            <a:srgbClr val="0070C0"/>
                          </a:solidFill>
                          <a:effectLst/>
                          <a:latin typeface="Comic Sans MS" panose="030F0902030302020204" pitchFamily="66" charset="0"/>
                          <a:ea typeface="+mn-ea"/>
                          <a:cs typeface="+mn-cs"/>
                        </a:rPr>
                        <a:t>Make marks with a range of tools and grips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dk1"/>
                          </a:solidFill>
                          <a:effectLst/>
                          <a:latin typeface="Comic Sans MS" panose="030F0902030302020204" pitchFamily="66" charset="0"/>
                          <a:ea typeface="+mn-ea"/>
                          <a:cs typeface="+mn-cs"/>
                        </a:rPr>
                        <a:t>Express ideas and feelings through mark making and sometimes gives meanings to marks they make</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dk1"/>
                          </a:solidFill>
                          <a:effectLst/>
                          <a:latin typeface="Comic Sans MS" panose="030F0902030302020204" pitchFamily="66" charset="0"/>
                          <a:ea typeface="+mn-ea"/>
                          <a:cs typeface="+mn-cs"/>
                        </a:rPr>
                        <a:t>Explore different materials, using all their senses to investigate them.</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dk1"/>
                          </a:solidFill>
                          <a:effectLst/>
                          <a:latin typeface="Comic Sans MS" panose="030F0902030302020204" pitchFamily="66" charset="0"/>
                          <a:ea typeface="+mn-ea"/>
                          <a:cs typeface="+mn-cs"/>
                        </a:rPr>
                        <a:t>Manipulate and play with different materials.</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Start to develop present play, pretending that one object represents another</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rgbClr val="0070C0"/>
                          </a:solidFill>
                          <a:effectLst/>
                          <a:latin typeface="Comic Sans MS" panose="030F0902030302020204" pitchFamily="66" charset="0"/>
                          <a:ea typeface="+mn-ea"/>
                          <a:cs typeface="+mn-cs"/>
                        </a:rPr>
                        <a:t>Know that certain art types belong with certain cultures e.g. rangoli and diva lamps from India.</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US" sz="1200" b="0" dirty="0">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lnSpc>
                          <a:spcPct val="107000"/>
                        </a:lnSpc>
                        <a:spcAft>
                          <a:spcPts val="800"/>
                        </a:spcAft>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Explore </a:t>
                      </a:r>
                      <a:r>
                        <a:rPr lang="en-US" sz="1200" b="0" i="0" kern="1200" dirty="0" err="1">
                          <a:solidFill>
                            <a:schemeClr val="dk1"/>
                          </a:solidFill>
                          <a:effectLst/>
                          <a:latin typeface="Comic Sans MS" panose="030F0902030302020204" pitchFamily="66" charset="0"/>
                          <a:ea typeface="+mn-ea"/>
                          <a:cs typeface="+mn-cs"/>
                        </a:rPr>
                        <a:t>colour</a:t>
                      </a:r>
                      <a:r>
                        <a:rPr lang="en-US" sz="1200" b="0" i="0" kern="1200" dirty="0">
                          <a:solidFill>
                            <a:schemeClr val="dk1"/>
                          </a:solidFill>
                          <a:effectLst/>
                          <a:latin typeface="Comic Sans MS" panose="030F0902030302020204" pitchFamily="66" charset="0"/>
                          <a:ea typeface="+mn-ea"/>
                          <a:cs typeface="+mn-cs"/>
                        </a:rPr>
                        <a:t> and </a:t>
                      </a:r>
                      <a:r>
                        <a:rPr lang="en-US" sz="1200" b="0" i="0" kern="1200" dirty="0" err="1">
                          <a:solidFill>
                            <a:schemeClr val="dk1"/>
                          </a:solidFill>
                          <a:effectLst/>
                          <a:latin typeface="Comic Sans MS" panose="030F0902030302020204" pitchFamily="66" charset="0"/>
                          <a:ea typeface="+mn-ea"/>
                          <a:cs typeface="+mn-cs"/>
                        </a:rPr>
                        <a:t>colour</a:t>
                      </a:r>
                      <a:r>
                        <a:rPr lang="en-US" sz="1200" b="0" i="0" kern="1200" dirty="0">
                          <a:solidFill>
                            <a:schemeClr val="dk1"/>
                          </a:solidFill>
                          <a:effectLst/>
                          <a:latin typeface="Comic Sans MS" panose="030F0902030302020204" pitchFamily="66" charset="0"/>
                          <a:ea typeface="+mn-ea"/>
                          <a:cs typeface="+mn-cs"/>
                        </a:rPr>
                        <a:t> mixing </a:t>
                      </a: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US" sz="1200" b="0" i="0" kern="1200" dirty="0">
                          <a:solidFill>
                            <a:schemeClr val="dk1"/>
                          </a:solidFill>
                          <a:effectLst/>
                          <a:latin typeface="Comic Sans MS" panose="030F0902030302020204" pitchFamily="66" charset="0"/>
                          <a:ea typeface="+mn-ea"/>
                          <a:cs typeface="+mn-cs"/>
                        </a:rPr>
                        <a:t>Make simple models which express their ideas.</a:t>
                      </a: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Use their imagination as they consider what they can do with different materials</a:t>
                      </a:r>
                    </a:p>
                    <a:p>
                      <a:pPr marL="0" indent="0" algn="l" rtl="0" fontAlgn="base">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rtl="0" fontAlgn="base">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Take part in simple play, using objects to represent something else even though they are not similar. </a:t>
                      </a: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dk1"/>
                        </a:solidFill>
                        <a:effectLst/>
                        <a:latin typeface="Comic Sans MS" panose="030F0902030302020204" pitchFamily="66" charset="0"/>
                        <a:ea typeface="+mn-ea"/>
                        <a:cs typeface="+mn-cs"/>
                      </a:endParaRPr>
                    </a:p>
                    <a:p>
                      <a:pPr marL="0" marR="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rgbClr val="0070C0"/>
                          </a:solidFill>
                          <a:effectLst/>
                          <a:latin typeface="Comic Sans MS" panose="030F0902030302020204" pitchFamily="66" charset="0"/>
                          <a:ea typeface="+mn-ea"/>
                          <a:cs typeface="+mn-cs"/>
                        </a:rPr>
                        <a:t>Use mark making tools to make enclosed shapes</a:t>
                      </a:r>
                    </a:p>
                    <a:p>
                      <a:pPr marL="0" indent="0" algn="l">
                        <a:lnSpc>
                          <a:spcPct val="107000"/>
                        </a:lnSpc>
                        <a:spcAft>
                          <a:spcPts val="800"/>
                        </a:spcAft>
                        <a:buFont typeface="Arial" panose="020B0604020202020204" pitchFamily="34" charset="0"/>
                        <a:buNone/>
                      </a:pPr>
                      <a:endParaRPr lang="en-GB" sz="1200" b="0" dirty="0">
                        <a:solidFill>
                          <a:schemeClr val="tx1"/>
                        </a:solidFill>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i="0" kern="1200" dirty="0">
                          <a:solidFill>
                            <a:schemeClr val="dk1"/>
                          </a:solidFill>
                          <a:effectLst/>
                          <a:latin typeface="Comic Sans MS" panose="030F0902030302020204" pitchFamily="66" charset="0"/>
                          <a:ea typeface="+mn-ea"/>
                          <a:cs typeface="+mn-cs"/>
                        </a:rPr>
                        <a:t>Begin to develop complex stories using small world.</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b="0" i="0" kern="1200" dirty="0">
                        <a:solidFill>
                          <a:schemeClr val="dk1"/>
                        </a:solidFill>
                        <a:effectLst/>
                        <a:latin typeface="Comic Sans MS" panose="030F0902030302020204" pitchFamily="66" charset="0"/>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i="0" kern="1200" dirty="0">
                          <a:solidFill>
                            <a:schemeClr val="dk1"/>
                          </a:solidFill>
                          <a:effectLst/>
                          <a:latin typeface="Comic Sans MS" panose="030F0902030302020204" pitchFamily="66" charset="0"/>
                          <a:ea typeface="+mn-ea"/>
                          <a:cs typeface="+mn-cs"/>
                        </a:rPr>
                        <a:t>Explore different materials freely in order to develop their ideas about how to use them and what to make.</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b="0" i="0" kern="1200" dirty="0">
                        <a:solidFill>
                          <a:srgbClr val="0070C0"/>
                        </a:solidFill>
                        <a:effectLst/>
                        <a:latin typeface="Comic Sans MS" panose="030F0902030302020204" pitchFamily="66" charset="0"/>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i="0" kern="1200" dirty="0">
                          <a:solidFill>
                            <a:srgbClr val="0070C0"/>
                          </a:solidFill>
                          <a:effectLst/>
                          <a:latin typeface="Comic Sans MS" panose="030F0902030302020204" pitchFamily="66" charset="0"/>
                          <a:ea typeface="+mn-ea"/>
                          <a:cs typeface="+mn-cs"/>
                        </a:rPr>
                        <a:t>Sing familiar nursery rhymes</a:t>
                      </a:r>
                      <a:endParaRPr lang="en-US" sz="1200" b="0" i="0" kern="1200" dirty="0">
                        <a:solidFill>
                          <a:schemeClr val="dk1"/>
                        </a:solidFill>
                        <a:effectLst/>
                        <a:latin typeface="Comic Sans MS" panose="030F0902030302020204" pitchFamily="66" charset="0"/>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endParaRPr lang="en-US" sz="1200" b="0" i="0" kern="1200" dirty="0">
                        <a:solidFill>
                          <a:schemeClr val="dk1"/>
                        </a:solidFill>
                        <a:effectLst/>
                        <a:latin typeface="Comic Sans MS" panose="030F0902030302020204" pitchFamily="66" charset="0"/>
                        <a:ea typeface="+mn-ea"/>
                        <a:cs typeface="+mn-cs"/>
                      </a:endParaRP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200" b="0" i="0" kern="1200" dirty="0">
                          <a:solidFill>
                            <a:srgbClr val="0070C0"/>
                          </a:solidFill>
                          <a:effectLst/>
                          <a:latin typeface="Comic Sans MS" panose="030F0902030302020204" pitchFamily="66" charset="0"/>
                          <a:ea typeface="+mn-ea"/>
                          <a:cs typeface="+mn-cs"/>
                        </a:rPr>
                        <a:t>Begin to construct, stacking, vertically and horizontally making enclosures and creating spaces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200" b="0" i="0" kern="1200" dirty="0">
                          <a:solidFill>
                            <a:schemeClr val="tx1"/>
                          </a:solidFill>
                          <a:effectLst/>
                          <a:latin typeface="Comic Sans MS" panose="030F0902030302020204" pitchFamily="66" charset="0"/>
                          <a:ea typeface="+mn-ea"/>
                          <a:cs typeface="+mn-cs"/>
                        </a:rPr>
                        <a:t>Join different materials and explore different textures</a:t>
                      </a:r>
                    </a:p>
                    <a:p>
                      <a:pPr marL="0" indent="0" algn="l">
                        <a:buFont typeface="Arial" panose="020B0604020202020204" pitchFamily="34" charset="0"/>
                        <a:buNone/>
                      </a:pPr>
                      <a:endParaRPr lang="en-US" sz="1200" b="0" i="0" kern="1200" dirty="0">
                        <a:solidFill>
                          <a:schemeClr val="tx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chemeClr val="tx1"/>
                          </a:solidFill>
                          <a:effectLst/>
                          <a:latin typeface="Comic Sans MS" panose="030F0902030302020204" pitchFamily="66" charset="0"/>
                          <a:ea typeface="+mn-ea"/>
                          <a:cs typeface="+mn-cs"/>
                        </a:rPr>
                        <a:t>Develop their own ideas and then decide which materials to use to express them</a:t>
                      </a:r>
                    </a:p>
                    <a:p>
                      <a:pPr marL="0" indent="0" algn="l">
                        <a:buFont typeface="Arial" panose="020B0604020202020204" pitchFamily="34" charset="0"/>
                        <a:buNone/>
                      </a:pPr>
                      <a:endParaRPr lang="en-US" sz="1200" b="0" i="0" kern="1200" dirty="0">
                        <a:solidFill>
                          <a:schemeClr val="tx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chemeClr val="tx1"/>
                          </a:solidFill>
                          <a:effectLst/>
                          <a:latin typeface="Comic Sans MS" panose="030F0902030302020204" pitchFamily="66" charset="0"/>
                          <a:ea typeface="+mn-ea"/>
                          <a:cs typeface="+mn-cs"/>
                        </a:rPr>
                        <a:t>Create closed shapes with continuous lines and begin to use these shapes to represent objects</a:t>
                      </a:r>
                    </a:p>
                    <a:p>
                      <a:pPr marL="0" indent="0" algn="l">
                        <a:buFont typeface="Arial" panose="020B0604020202020204" pitchFamily="34" charset="0"/>
                        <a:buNone/>
                      </a:pPr>
                      <a:endParaRPr lang="en-US" sz="1200" b="0" i="0" kern="1200" dirty="0">
                        <a:solidFill>
                          <a:schemeClr val="tx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chemeClr val="tx1"/>
                          </a:solidFill>
                          <a:effectLst/>
                          <a:latin typeface="Comic Sans MS" panose="030F0902030302020204" pitchFamily="66" charset="0"/>
                          <a:ea typeface="+mn-ea"/>
                          <a:cs typeface="+mn-cs"/>
                        </a:rPr>
                        <a:t>Use drawings to represent ideas or loud noises.</a:t>
                      </a:r>
                    </a:p>
                    <a:p>
                      <a:pPr marL="0" indent="0" algn="l">
                        <a:buFont typeface="Arial" panose="020B0604020202020204" pitchFamily="34" charset="0"/>
                        <a:buNone/>
                      </a:pPr>
                      <a:endParaRPr lang="en-US" sz="1200" b="0" i="0" kern="1200" dirty="0">
                        <a:solidFill>
                          <a:schemeClr val="tx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rgbClr val="0070C0"/>
                          </a:solidFill>
                          <a:effectLst/>
                          <a:latin typeface="Comic Sans MS" panose="030F0902030302020204" pitchFamily="66" charset="0"/>
                          <a:ea typeface="+mn-ea"/>
                          <a:cs typeface="+mn-cs"/>
                        </a:rPr>
                        <a:t>Construct with bricks and blocks to make enclosures</a:t>
                      </a:r>
                    </a:p>
                    <a:p>
                      <a:pPr marL="0" indent="0" algn="l">
                        <a:buFont typeface="Arial" panose="020B0604020202020204" pitchFamily="34" charset="0"/>
                        <a:buNone/>
                      </a:pPr>
                      <a:endParaRPr lang="en-US" sz="1200" b="0" i="0" kern="1200" dirty="0">
                        <a:solidFill>
                          <a:srgbClr val="0070C0"/>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rgbClr val="0070C0"/>
                          </a:solidFill>
                          <a:effectLst/>
                          <a:latin typeface="Comic Sans MS" panose="030F0902030302020204" pitchFamily="66" charset="0"/>
                          <a:ea typeface="+mn-ea"/>
                          <a:cs typeface="+mn-cs"/>
                        </a:rPr>
                        <a:t>Generate simple stories inspired by props </a:t>
                      </a:r>
                    </a:p>
                    <a:p>
                      <a:pPr marL="0" indent="0" algn="l">
                        <a:buFont typeface="Arial" panose="020B0604020202020204" pitchFamily="34" charset="0"/>
                        <a:buNone/>
                      </a:pPr>
                      <a:endParaRPr lang="en-US" sz="1200" b="0" i="0" kern="1200" dirty="0">
                        <a:solidFill>
                          <a:srgbClr val="0070C0"/>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rgbClr val="0070C0"/>
                          </a:solidFill>
                          <a:effectLst/>
                          <a:latin typeface="Comic Sans MS" panose="030F0902030302020204" pitchFamily="66" charset="0"/>
                          <a:ea typeface="+mn-ea"/>
                          <a:cs typeface="+mn-cs"/>
                        </a:rPr>
                        <a:t>Create original stories with small world figures, including dialogues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Make imaginative and complex small worlds with blocks. </a:t>
                      </a:r>
                      <a:r>
                        <a:rPr lang="en-US" sz="1200" b="0" i="0" kern="1200" dirty="0" err="1">
                          <a:solidFill>
                            <a:schemeClr val="dk1"/>
                          </a:solidFill>
                          <a:effectLst/>
                          <a:latin typeface="Comic Sans MS" panose="030F0902030302020204" pitchFamily="66" charset="0"/>
                          <a:ea typeface="+mn-ea"/>
                          <a:cs typeface="+mn-cs"/>
                        </a:rPr>
                        <a:t>E.g</a:t>
                      </a:r>
                      <a:r>
                        <a:rPr lang="en-US" sz="1200" b="0" i="0" kern="1200" dirty="0">
                          <a:solidFill>
                            <a:schemeClr val="dk1"/>
                          </a:solidFill>
                          <a:effectLst/>
                          <a:latin typeface="Comic Sans MS" panose="030F0902030302020204" pitchFamily="66" charset="0"/>
                          <a:ea typeface="+mn-ea"/>
                          <a:cs typeface="+mn-cs"/>
                        </a:rPr>
                        <a:t> a city with buildings</a:t>
                      </a:r>
                    </a:p>
                    <a:p>
                      <a:pPr marL="0" indent="0" algn="l">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Show different emotions In drawing  and paintings like happiness, fear, sadness</a:t>
                      </a:r>
                    </a:p>
                    <a:p>
                      <a:pPr marL="0" indent="0" algn="l">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Draw with increasing complexity and detail. Such as representing face with circle </a:t>
                      </a:r>
                    </a:p>
                    <a:p>
                      <a:pPr marL="0" indent="0" algn="l">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chemeClr val="dk1"/>
                          </a:solidFill>
                          <a:effectLst/>
                          <a:latin typeface="Comic Sans MS" panose="030F0902030302020204" pitchFamily="66" charset="0"/>
                          <a:ea typeface="+mn-ea"/>
                          <a:cs typeface="+mn-cs"/>
                        </a:rPr>
                        <a:t>Remember and sing entire songs.</a:t>
                      </a:r>
                    </a:p>
                    <a:p>
                      <a:pPr marL="0" indent="0" algn="l">
                        <a:buFont typeface="Arial" panose="020B0604020202020204" pitchFamily="34" charset="0"/>
                        <a:buNone/>
                      </a:pPr>
                      <a:endParaRPr lang="en-US" sz="1200" b="0" i="0" kern="1200" dirty="0">
                        <a:solidFill>
                          <a:schemeClr val="dk1"/>
                        </a:solidFill>
                        <a:effectLst/>
                        <a:latin typeface="Comic Sans MS" panose="030F0902030302020204" pitchFamily="66" charset="0"/>
                        <a:ea typeface="+mn-ea"/>
                        <a:cs typeface="+mn-cs"/>
                      </a:endParaRPr>
                    </a:p>
                    <a:p>
                      <a:pPr marL="0" indent="0" algn="l">
                        <a:buFont typeface="Arial" panose="020B0604020202020204" pitchFamily="34" charset="0"/>
                        <a:buNone/>
                      </a:pPr>
                      <a:r>
                        <a:rPr lang="en-US" sz="1200" b="0" i="0" kern="1200" dirty="0">
                          <a:solidFill>
                            <a:srgbClr val="0070C0"/>
                          </a:solidFill>
                          <a:effectLst/>
                          <a:latin typeface="Comic Sans MS" panose="030F0902030302020204" pitchFamily="66" charset="0"/>
                          <a:ea typeface="+mn-ea"/>
                          <a:cs typeface="+mn-cs"/>
                        </a:rPr>
                        <a:t>Speak in role in simple storytelling terms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0790485" y="5625848"/>
            <a:ext cx="1191966" cy="12573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117" y="-82965"/>
            <a:ext cx="644447" cy="644447"/>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658156" flipH="1">
            <a:off x="11678255" y="10054"/>
            <a:ext cx="477815" cy="423530"/>
          </a:xfrm>
          <a:prstGeom prst="rect">
            <a:avLst/>
          </a:prstGeom>
        </p:spPr>
      </p:pic>
      <p:sp>
        <p:nvSpPr>
          <p:cNvPr id="10" name="TextBox 9">
            <a:extLst>
              <a:ext uri="{FF2B5EF4-FFF2-40B4-BE49-F238E27FC236}">
                <a16:creationId xmlns:a16="http://schemas.microsoft.com/office/drawing/2014/main" id="{EFE45249-5D74-D348-9947-B5B1C32E3F30}"/>
              </a:ext>
            </a:extLst>
          </p:cNvPr>
          <p:cNvSpPr txBox="1"/>
          <p:nvPr/>
        </p:nvSpPr>
        <p:spPr>
          <a:xfrm>
            <a:off x="-130628" y="5878208"/>
            <a:ext cx="10502071" cy="1015663"/>
          </a:xfrm>
          <a:prstGeom prst="rect">
            <a:avLst/>
          </a:prstGeom>
          <a:noFill/>
        </p:spPr>
        <p:txBody>
          <a:bodyPr wrap="square">
            <a:spAutoFit/>
          </a:bodyPr>
          <a:lstStyle/>
          <a:p>
            <a:pPr algn="ctr"/>
            <a:r>
              <a:rPr lang="en-US" sz="1000" dirty="0">
                <a:latin typeface="Comic Sans MS" panose="030F0902030302020204" pitchFamily="66" charset="0"/>
              </a:rPr>
              <a:t>The development of children’s artistic and cultural awareness supports </a:t>
            </a:r>
            <a:r>
              <a:rPr lang="en-US" sz="1000" b="1" dirty="0">
                <a:latin typeface="Comic Sans MS" panose="030F0902030302020204" pitchFamily="66" charset="0"/>
              </a:rPr>
              <a:t>their imagination and creativity</a:t>
            </a:r>
            <a:r>
              <a:rPr lang="en-US" sz="1000" dirty="0">
                <a:latin typeface="Comic Sans MS" panose="030F0902030302020204" pitchFamily="66" charset="0"/>
              </a:rPr>
              <a:t>. It is important that children have regular opportunities to </a:t>
            </a:r>
            <a:r>
              <a:rPr lang="en-US" sz="1000" b="1" dirty="0">
                <a:latin typeface="Comic Sans MS" panose="030F0902030302020204" pitchFamily="66" charset="0"/>
              </a:rPr>
              <a:t>engage with the arts</a:t>
            </a:r>
            <a:r>
              <a:rPr lang="en-US" sz="1000" dirty="0">
                <a:latin typeface="Comic Sans MS" panose="030F0902030302020204" pitchFamily="66" charset="0"/>
              </a:rPr>
              <a:t>, enabling them to explore and play with a wide range of </a:t>
            </a:r>
            <a:r>
              <a:rPr lang="en-US" sz="1000" b="1" dirty="0">
                <a:latin typeface="Comic Sans MS" panose="030F0902030302020204" pitchFamily="66" charset="0"/>
              </a:rPr>
              <a:t>media and materials</a:t>
            </a:r>
            <a:r>
              <a:rPr lang="en-US" sz="1000" dirty="0">
                <a:latin typeface="Comic Sans MS" panose="030F0902030302020204" pitchFamily="66" charset="0"/>
              </a:rPr>
              <a:t>. The quality and variety of what children see, hear and participate in is crucial for developing their understanding, </a:t>
            </a:r>
            <a:r>
              <a:rPr lang="en-US" sz="1000" b="1" dirty="0">
                <a:latin typeface="Comic Sans MS" panose="030F0902030302020204" pitchFamily="66" charset="0"/>
              </a:rPr>
              <a:t>self-expression, vocabulary and ability to communicate through the arts</a:t>
            </a:r>
            <a:r>
              <a:rPr lang="en-US" sz="1000" dirty="0">
                <a:latin typeface="Comic Sans MS" panose="030F0902030302020204" pitchFamily="66" charset="0"/>
              </a:rPr>
              <a:t>. The frequency, repetition and depth of their experiences are fundamental to their progress in interpreting and appreciating what they hear, respond to and observe.</a:t>
            </a:r>
          </a:p>
          <a:p>
            <a:pPr algn="ctr"/>
            <a:r>
              <a:rPr lang="en-US" sz="1000" dirty="0">
                <a:latin typeface="Comic Sans MS" panose="030F0902030302020204" pitchFamily="66" charset="0"/>
              </a:rPr>
              <a:t>Give children an insight into new musical worlds. Invite musicians in to play music to children and talk about it. Encourage children to listen attentively to music. Discuss changes and patterns as a piece of music develops</a:t>
            </a:r>
            <a:endParaRPr lang="en-GB" sz="1000" dirty="0">
              <a:latin typeface="Comic Sans MS" panose="030F0902030302020204" pitchFamily="66" charset="0"/>
            </a:endParaRPr>
          </a:p>
        </p:txBody>
      </p:sp>
    </p:spTree>
    <p:extLst>
      <p:ext uri="{BB962C8B-B14F-4D97-AF65-F5344CB8AC3E}">
        <p14:creationId xmlns:p14="http://schemas.microsoft.com/office/powerpoint/2010/main" val="158306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Graphical user interface, text, application&#10;&#10;Description automatically generated">
            <a:extLst>
              <a:ext uri="{FF2B5EF4-FFF2-40B4-BE49-F238E27FC236}">
                <a16:creationId xmlns:a16="http://schemas.microsoft.com/office/drawing/2014/main" id="{A46937B6-41EA-0647-BEE2-FB227BDC1648}"/>
              </a:ext>
            </a:extLst>
          </p:cNvPr>
          <p:cNvPicPr>
            <a:picLocks noChangeAspect="1"/>
          </p:cNvPicPr>
          <p:nvPr/>
        </p:nvPicPr>
        <p:blipFill rotWithShape="1">
          <a:blip r:embed="rId2">
            <a:extLst>
              <a:ext uri="{28A0092B-C50C-407E-A947-70E740481C1C}">
                <a14:useLocalDpi xmlns:a14="http://schemas.microsoft.com/office/drawing/2010/main" val="0"/>
              </a:ext>
            </a:extLst>
          </a:blip>
          <a:srcRect l="988" t="2876" r="-988" b="1839"/>
          <a:stretch/>
        </p:blipFill>
        <p:spPr>
          <a:xfrm>
            <a:off x="658368" y="5614"/>
            <a:ext cx="11167872" cy="6852386"/>
          </a:xfrm>
          <a:prstGeom prst="rect">
            <a:avLst/>
          </a:prstGeom>
        </p:spPr>
      </p:pic>
    </p:spTree>
    <p:extLst>
      <p:ext uri="{BB962C8B-B14F-4D97-AF65-F5344CB8AC3E}">
        <p14:creationId xmlns:p14="http://schemas.microsoft.com/office/powerpoint/2010/main" val="11614105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980439999"/>
              </p:ext>
            </p:extLst>
          </p:nvPr>
        </p:nvGraphicFramePr>
        <p:xfrm>
          <a:off x="0" y="44072"/>
          <a:ext cx="12058509" cy="6769855"/>
        </p:xfrm>
        <a:graphic>
          <a:graphicData uri="http://schemas.openxmlformats.org/drawingml/2006/table">
            <a:tbl>
              <a:tblPr firstRow="1" bandRow="1">
                <a:tableStyleId>{5C22544A-7EE6-4342-B048-85BDC9FD1C3A}</a:tableStyleId>
              </a:tblPr>
              <a:tblGrid>
                <a:gridCol w="1567718">
                  <a:extLst>
                    <a:ext uri="{9D8B030D-6E8A-4147-A177-3AD203B41FA5}">
                      <a16:colId xmlns:a16="http://schemas.microsoft.com/office/drawing/2014/main" val="385991600"/>
                    </a:ext>
                  </a:extLst>
                </a:gridCol>
                <a:gridCol w="1888116">
                  <a:extLst>
                    <a:ext uri="{9D8B030D-6E8A-4147-A177-3AD203B41FA5}">
                      <a16:colId xmlns:a16="http://schemas.microsoft.com/office/drawing/2014/main" val="2865123548"/>
                    </a:ext>
                  </a:extLst>
                </a:gridCol>
                <a:gridCol w="1974950">
                  <a:extLst>
                    <a:ext uri="{9D8B030D-6E8A-4147-A177-3AD203B41FA5}">
                      <a16:colId xmlns:a16="http://schemas.microsoft.com/office/drawing/2014/main" val="872926247"/>
                    </a:ext>
                  </a:extLst>
                </a:gridCol>
                <a:gridCol w="1588938">
                  <a:extLst>
                    <a:ext uri="{9D8B030D-6E8A-4147-A177-3AD203B41FA5}">
                      <a16:colId xmlns:a16="http://schemas.microsoft.com/office/drawing/2014/main" val="1315738151"/>
                    </a:ext>
                  </a:extLst>
                </a:gridCol>
                <a:gridCol w="1678708">
                  <a:extLst>
                    <a:ext uri="{9D8B030D-6E8A-4147-A177-3AD203B41FA5}">
                      <a16:colId xmlns:a16="http://schemas.microsoft.com/office/drawing/2014/main" val="2709165749"/>
                    </a:ext>
                  </a:extLst>
                </a:gridCol>
                <a:gridCol w="1669731">
                  <a:extLst>
                    <a:ext uri="{9D8B030D-6E8A-4147-A177-3AD203B41FA5}">
                      <a16:colId xmlns:a16="http://schemas.microsoft.com/office/drawing/2014/main" val="2335150482"/>
                    </a:ext>
                  </a:extLst>
                </a:gridCol>
                <a:gridCol w="1690348">
                  <a:extLst>
                    <a:ext uri="{9D8B030D-6E8A-4147-A177-3AD203B41FA5}">
                      <a16:colId xmlns:a16="http://schemas.microsoft.com/office/drawing/2014/main" val="4046203905"/>
                    </a:ext>
                  </a:extLst>
                </a:gridCol>
              </a:tblGrid>
              <a:tr h="579367">
                <a:tc>
                  <a:txBody>
                    <a:bodyPr/>
                    <a:lstStyle/>
                    <a:p>
                      <a:pPr algn="ctr"/>
                      <a:r>
                        <a:rPr lang="en-GB" sz="1000" dirty="0">
                          <a:latin typeface="Comic Sans MS" panose="030F0902030302020204" pitchFamily="66" charset="0"/>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Autumn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latin typeface="Comic Sans MS" panose="030F0902030302020204" pitchFamily="66" charset="0"/>
                          <a:cs typeface="Amatic SC" panose="00000500000000000000" pitchFamily="2" charset="-79"/>
                        </a:rPr>
                        <a:t>Autumn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865411">
                <a:tc>
                  <a:txBody>
                    <a:bodyPr/>
                    <a:lstStyle/>
                    <a:p>
                      <a:pPr algn="ctr"/>
                      <a:r>
                        <a:rPr lang="en-US" sz="1000" b="0" dirty="0">
                          <a:latin typeface="Comic Sans MS" panose="030F0902030302020204" pitchFamily="66" charset="0"/>
                          <a:cs typeface="Amatic SC" panose="00000500000000000000" pitchFamily="2" charset="-79"/>
                        </a:rPr>
                        <a:t>General Themes </a:t>
                      </a:r>
                    </a:p>
                    <a:p>
                      <a:pPr algn="ctr"/>
                      <a:endParaRPr lang="en-US" sz="1000" b="1" dirty="0">
                        <a:latin typeface="Comic Sans MS" panose="030F0902030302020204" pitchFamily="66" charset="0"/>
                        <a:cs typeface="Amatic SC" panose="00000500000000000000" pitchFamily="2" charset="-79"/>
                      </a:endParaRPr>
                    </a:p>
                    <a:p>
                      <a:pPr algn="ctr"/>
                      <a:r>
                        <a:rPr lang="en-US" sz="1000" b="1" dirty="0">
                          <a:latin typeface="Comic Sans MS" panose="030F0902030302020204" pitchFamily="66" charset="0"/>
                          <a:cs typeface="Amatic SC" panose="00000500000000000000" pitchFamily="2" charset="-79"/>
                        </a:rPr>
                        <a:t>NB: </a:t>
                      </a:r>
                      <a:r>
                        <a:rPr lang="en-US" sz="1000" b="1" i="1" dirty="0">
                          <a:latin typeface="Comic Sans MS" panose="030F0902030302020204" pitchFamily="66" charset="0"/>
                          <a:cs typeface="Amatic SC" panose="00000500000000000000" pitchFamily="2" charset="-79"/>
                        </a:rPr>
                        <a:t>These themes may be adapted at various points to allow for children’s interests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b="1" dirty="0">
                          <a:solidFill>
                            <a:srgbClr val="7030A0"/>
                          </a:solidFill>
                          <a:latin typeface="Comic Sans MS" panose="030F0902030302020204" pitchFamily="66" charset="0"/>
                          <a:cs typeface="Amatic SC" panose="00000500000000000000" pitchFamily="2" charset="-79"/>
                        </a:rPr>
                        <a:t>All about me!</a:t>
                      </a:r>
                    </a:p>
                    <a:p>
                      <a:pPr algn="ctr"/>
                      <a:r>
                        <a:rPr lang="en-US" sz="1200" dirty="0">
                          <a:solidFill>
                            <a:schemeClr val="tx1"/>
                          </a:solidFill>
                          <a:latin typeface="Comic Sans MS" panose="030F0902030302020204" pitchFamily="66" charset="0"/>
                          <a:cs typeface="Amatic SC" panose="00000500000000000000" pitchFamily="2" charset="-79"/>
                        </a:rPr>
                        <a:t>Starting nursery</a:t>
                      </a:r>
                    </a:p>
                    <a:p>
                      <a:pPr algn="ctr"/>
                      <a:r>
                        <a:rPr lang="en-US" sz="1200" dirty="0">
                          <a:solidFill>
                            <a:schemeClr val="tx1"/>
                          </a:solidFill>
                          <a:latin typeface="Comic Sans MS" panose="030F0902030302020204" pitchFamily="66" charset="0"/>
                          <a:cs typeface="Amatic SC" panose="00000500000000000000" pitchFamily="2" charset="-79"/>
                        </a:rPr>
                        <a:t>People who help us / Careers</a:t>
                      </a:r>
                    </a:p>
                    <a:p>
                      <a:pPr algn="ctr"/>
                      <a:r>
                        <a:rPr lang="en-US" sz="1200" dirty="0">
                          <a:solidFill>
                            <a:schemeClr val="tx1"/>
                          </a:solidFill>
                          <a:latin typeface="Comic Sans MS" panose="030F0902030302020204" pitchFamily="66" charset="0"/>
                          <a:cs typeface="Amatic SC" panose="00000500000000000000" pitchFamily="2" charset="-79"/>
                        </a:rPr>
                        <a:t>My family</a:t>
                      </a:r>
                    </a:p>
                    <a:p>
                      <a:pPr algn="ctr"/>
                      <a:r>
                        <a:rPr lang="en-US" sz="1200" dirty="0">
                          <a:solidFill>
                            <a:schemeClr val="tx1"/>
                          </a:solidFill>
                          <a:latin typeface="Comic Sans MS" panose="030F0902030302020204" pitchFamily="66" charset="0"/>
                          <a:cs typeface="Amatic SC" panose="00000500000000000000" pitchFamily="2" charset="-79"/>
                        </a:rPr>
                        <a:t>Autumn and 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Amatic SC" panose="00000500000000000000" pitchFamily="2" charset="-79"/>
                        </a:rPr>
                        <a:t>Diwali</a:t>
                      </a:r>
                    </a:p>
                    <a:p>
                      <a:pPr algn="ctr"/>
                      <a:r>
                        <a:rPr lang="en-US" sz="1200" dirty="0">
                          <a:solidFill>
                            <a:schemeClr val="tx1"/>
                          </a:solidFill>
                          <a:latin typeface="Comic Sans MS" panose="030F0902030302020204" pitchFamily="66" charset="0"/>
                          <a:cs typeface="Amatic SC" panose="00000500000000000000" pitchFamily="2" charset="-79"/>
                        </a:rPr>
                        <a:t>Our local community</a:t>
                      </a:r>
                      <a:endParaRPr lang="en-GB" sz="12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7030A0"/>
                          </a:solidFill>
                          <a:latin typeface="Comic Sans MS" panose="030F0902030302020204" pitchFamily="66" charset="0"/>
                          <a:cs typeface="Amatic SC" panose="00000500000000000000" pitchFamily="2" charset="-79"/>
                        </a:rPr>
                        <a:t>Nursery Rhymes!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RM Typerighter old" panose="00000400000000000000" pitchFamily="2" charset="-79"/>
                        </a:rPr>
                        <a:t>Bonfire</a:t>
                      </a:r>
                      <a:r>
                        <a:rPr lang="en-US" sz="1200" baseline="0" dirty="0">
                          <a:solidFill>
                            <a:schemeClr val="tx1"/>
                          </a:solidFill>
                          <a:latin typeface="Comic Sans MS" panose="030F0902030302020204" pitchFamily="66" charset="0"/>
                          <a:cs typeface="RM Typerighter old" panose="00000400000000000000" pitchFamily="2" charset="-79"/>
                        </a:rPr>
                        <a:t> night celebrations</a:t>
                      </a:r>
                      <a:endParaRPr lang="en-US" sz="1200" dirty="0">
                        <a:solidFill>
                          <a:schemeClr val="tx1"/>
                        </a:solidFill>
                        <a:latin typeface="Comic Sans MS" panose="030F0902030302020204" pitchFamily="66" charset="0"/>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Amatic SC" panose="00000500000000000000" pitchFamily="2" charset="-79"/>
                        </a:rPr>
                        <a:t>Christmas Lists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200" b="1" dirty="0">
                          <a:solidFill>
                            <a:srgbClr val="CC66FF"/>
                          </a:solidFill>
                          <a:latin typeface="Comic Sans MS" panose="030F0902030302020204" pitchFamily="66" charset="0"/>
                          <a:cs typeface="Amatic SC" panose="00000500000000000000" pitchFamily="2" charset="-79"/>
                        </a:rPr>
                        <a:t>All Creatures Great and Small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RM Typerighter old" panose="00000400000000000000" pitchFamily="2" charset="-79"/>
                        </a:rPr>
                        <a:t>Farm animals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RM Typerighter old" panose="00000400000000000000" pitchFamily="2" charset="-79"/>
                        </a:rPr>
                        <a:t>Pets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RM Typerighter old" panose="00000400000000000000" pitchFamily="2" charset="-79"/>
                        </a:rPr>
                        <a:t>Chinese New Year</a:t>
                      </a:r>
                    </a:p>
                    <a:p>
                      <a:pPr algn="ctr"/>
                      <a:r>
                        <a:rPr lang="en-US" sz="1200" b="1" dirty="0">
                          <a:solidFill>
                            <a:srgbClr val="CC66FF"/>
                          </a:solidFill>
                          <a:latin typeface="Comic Sans MS" panose="030F0902030302020204" pitchFamily="66"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b="1" dirty="0">
                          <a:solidFill>
                            <a:srgbClr val="CC66FF"/>
                          </a:solidFill>
                          <a:latin typeface="Comic Sans MS" panose="030F0902030302020204" pitchFamily="66" charset="0"/>
                          <a:cs typeface="Amatic SC" panose="00000500000000000000" pitchFamily="2" charset="-79"/>
                        </a:rPr>
                        <a:t>Here, There and  Everywhere</a:t>
                      </a:r>
                    </a:p>
                    <a:p>
                      <a:pPr algn="ctr"/>
                      <a:r>
                        <a:rPr lang="en-US" sz="1200" b="0" dirty="0">
                          <a:solidFill>
                            <a:schemeClr val="tx1"/>
                          </a:solidFill>
                          <a:latin typeface="Comic Sans MS" panose="030F0902030302020204" pitchFamily="66" charset="0"/>
                          <a:cs typeface="Amatic SC" panose="00000500000000000000" pitchFamily="2" charset="-79"/>
                        </a:rPr>
                        <a:t>Maps</a:t>
                      </a:r>
                    </a:p>
                    <a:p>
                      <a:pPr algn="ctr"/>
                      <a:r>
                        <a:rPr lang="en-US" sz="1200" b="0" dirty="0">
                          <a:solidFill>
                            <a:schemeClr val="tx1"/>
                          </a:solidFill>
                          <a:latin typeface="Comic Sans MS" panose="030F0902030302020204" pitchFamily="66" charset="0"/>
                          <a:cs typeface="Amatic SC" panose="00000500000000000000" pitchFamily="2" charset="-79"/>
                        </a:rPr>
                        <a:t>Fly me to the moon</a:t>
                      </a:r>
                    </a:p>
                    <a:p>
                      <a:pPr algn="ctr"/>
                      <a:r>
                        <a:rPr lang="en-US" sz="1200" b="0" dirty="0">
                          <a:solidFill>
                            <a:schemeClr val="tx1"/>
                          </a:solidFill>
                          <a:latin typeface="Comic Sans MS" panose="030F0902030302020204" pitchFamily="66" charset="0"/>
                          <a:cs typeface="Amatic SC" panose="00000500000000000000" pitchFamily="2" charset="-79"/>
                        </a:rPr>
                        <a:t>Journeys to school</a:t>
                      </a:r>
                    </a:p>
                    <a:p>
                      <a:pPr algn="ctr"/>
                      <a:r>
                        <a:rPr lang="en-US" sz="1200" b="0" dirty="0">
                          <a:solidFill>
                            <a:schemeClr val="tx1"/>
                          </a:solidFill>
                          <a:latin typeface="Comic Sans MS" panose="030F0902030302020204" pitchFamily="66" charset="0"/>
                          <a:cs typeface="Amatic SC" panose="00000500000000000000" pitchFamily="2" charset="-79"/>
                        </a:rPr>
                        <a:t>Easter</a:t>
                      </a:r>
                    </a:p>
                    <a:p>
                      <a:pPr algn="ctr"/>
                      <a:r>
                        <a:rPr lang="en-US" sz="1200" b="0" dirty="0">
                          <a:solidFill>
                            <a:schemeClr val="tx1"/>
                          </a:solidFill>
                          <a:latin typeface="Comic Sans MS" panose="030F0902030302020204" pitchFamily="66" charset="0"/>
                          <a:cs typeface="Amatic SC" panose="00000500000000000000" pitchFamily="2" charset="-79"/>
                        </a:rPr>
                        <a:t>Local landmarks</a:t>
                      </a:r>
                    </a:p>
                    <a:p>
                      <a:pPr algn="ctr"/>
                      <a:endParaRPr lang="en-US" sz="1200" b="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200" b="1" dirty="0">
                          <a:solidFill>
                            <a:srgbClr val="00B0F0"/>
                          </a:solidFill>
                          <a:latin typeface="Comic Sans MS" panose="030F0902030302020204" pitchFamily="66" charset="0"/>
                          <a:cs typeface="Amatic SC" panose="00000500000000000000" pitchFamily="2" charset="-79"/>
                        </a:rPr>
                        <a:t>Come outside!  </a:t>
                      </a:r>
                    </a:p>
                    <a:p>
                      <a:pPr algn="ctr"/>
                      <a:r>
                        <a:rPr lang="en-US" sz="1200" dirty="0">
                          <a:solidFill>
                            <a:schemeClr val="tx1"/>
                          </a:solidFill>
                          <a:latin typeface="Comic Sans MS" panose="030F0902030302020204" pitchFamily="66" charset="0"/>
                          <a:cs typeface="Amatic SC" panose="00000500000000000000" pitchFamily="2" charset="-79"/>
                        </a:rPr>
                        <a:t>What</a:t>
                      </a:r>
                      <a:r>
                        <a:rPr lang="en-US" sz="1200" baseline="0" dirty="0">
                          <a:solidFill>
                            <a:schemeClr val="tx1"/>
                          </a:solidFill>
                          <a:latin typeface="Comic Sans MS" panose="030F0902030302020204" pitchFamily="66" charset="0"/>
                          <a:cs typeface="Amatic SC" panose="00000500000000000000" pitchFamily="2" charset="-79"/>
                        </a:rPr>
                        <a:t> lives in our pond?</a:t>
                      </a:r>
                    </a:p>
                    <a:p>
                      <a:pPr algn="ctr"/>
                      <a:r>
                        <a:rPr lang="en-US" sz="1200" baseline="0" dirty="0">
                          <a:solidFill>
                            <a:schemeClr val="tx1"/>
                          </a:solidFill>
                          <a:latin typeface="Comic Sans MS" panose="030F0902030302020204" pitchFamily="66" charset="0"/>
                          <a:cs typeface="Amatic SC" panose="00000500000000000000" pitchFamily="2" charset="-79"/>
                        </a:rPr>
                        <a:t>Plants and flowers</a:t>
                      </a:r>
                    </a:p>
                    <a:p>
                      <a:pPr algn="ctr"/>
                      <a:r>
                        <a:rPr lang="en-US" sz="1200" baseline="0" dirty="0">
                          <a:solidFill>
                            <a:schemeClr val="tx1"/>
                          </a:solidFill>
                          <a:latin typeface="Comic Sans MS" panose="030F0902030302020204" pitchFamily="66" charset="0"/>
                          <a:cs typeface="Amatic SC" panose="00000500000000000000" pitchFamily="2" charset="-79"/>
                        </a:rPr>
                        <a:t>Planting seeds</a:t>
                      </a:r>
                    </a:p>
                    <a:p>
                      <a:pPr algn="ctr"/>
                      <a:r>
                        <a:rPr lang="en-US" sz="1200" baseline="0" dirty="0">
                          <a:solidFill>
                            <a:schemeClr val="tx1"/>
                          </a:solidFill>
                          <a:latin typeface="Comic Sans MS" panose="030F0902030302020204" pitchFamily="66" charset="0"/>
                          <a:cs typeface="Amatic SC" panose="00000500000000000000" pitchFamily="2" charset="-79"/>
                        </a:rPr>
                        <a:t>Life cycles of a plant and a chick</a:t>
                      </a:r>
                    </a:p>
                    <a:p>
                      <a:pPr algn="ctr"/>
                      <a:r>
                        <a:rPr lang="en-US" sz="1200" baseline="0" dirty="0">
                          <a:solidFill>
                            <a:schemeClr val="tx1"/>
                          </a:solidFill>
                          <a:latin typeface="Comic Sans MS" panose="030F0902030302020204" pitchFamily="66" charset="0"/>
                          <a:cs typeface="Amatic SC" panose="00000500000000000000" pitchFamily="2" charset="-79"/>
                        </a:rPr>
                        <a:t>Minibeasts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B0F0"/>
                          </a:solidFill>
                          <a:latin typeface="Comic Sans MS" panose="030F0902030302020204" pitchFamily="66" charset="0"/>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Amatic SC" panose="00000500000000000000" pitchFamily="2" charset="-79"/>
                        </a:rPr>
                        <a:t>Where in the world shall we go?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Amatic SC" panose="00000500000000000000" pitchFamily="2" charset="-79"/>
                        </a:rPr>
                        <a:t>Send me a postcard! </a:t>
                      </a:r>
                    </a:p>
                    <a:p>
                      <a:pPr algn="ctr"/>
                      <a:r>
                        <a:rPr lang="en-US" sz="1200" dirty="0">
                          <a:solidFill>
                            <a:schemeClr val="tx1"/>
                          </a:solidFill>
                          <a:latin typeface="Comic Sans MS" panose="030F0902030302020204" pitchFamily="66" charset="0"/>
                          <a:cs typeface="Amatic SC" panose="00000500000000000000" pitchFamily="2" charset="-79"/>
                        </a:rPr>
                        <a:t>Seaside 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Amatic SC" panose="00000500000000000000" pitchFamily="2" charset="-79"/>
                        </a:rPr>
                        <a:t>Compare: Now and then! </a:t>
                      </a:r>
                    </a:p>
                    <a:p>
                      <a:pPr algn="ctr"/>
                      <a:r>
                        <a:rPr lang="en-US" sz="1200" dirty="0">
                          <a:solidFill>
                            <a:schemeClr val="tx1"/>
                          </a:solidFill>
                          <a:latin typeface="Comic Sans MS" panose="030F0902030302020204" pitchFamily="66" charset="0"/>
                          <a:cs typeface="Amatic SC" panose="00000500000000000000" pitchFamily="2" charset="-79"/>
                        </a:rPr>
                        <a:t>Seaside art </a:t>
                      </a:r>
                    </a:p>
                    <a:p>
                      <a:pPr algn="ctr"/>
                      <a:r>
                        <a:rPr lang="en-US" sz="1200" dirty="0">
                          <a:solidFill>
                            <a:schemeClr val="tx1"/>
                          </a:solidFill>
                          <a:latin typeface="Comic Sans MS" panose="030F0902030302020204" pitchFamily="66" charset="0"/>
                          <a:cs typeface="Amatic SC" panose="00000500000000000000" pitchFamily="2" charset="-79"/>
                        </a:rPr>
                        <a:t>Reduce, Reuse &amp; Recycle </a:t>
                      </a:r>
                    </a:p>
                    <a:p>
                      <a:pPr algn="ctr"/>
                      <a:r>
                        <a:rPr lang="en-US" sz="1200" dirty="0">
                          <a:solidFill>
                            <a:schemeClr val="tx1"/>
                          </a:solidFill>
                          <a:latin typeface="Comic Sans MS" panose="030F0902030302020204" pitchFamily="66" charset="0"/>
                          <a:cs typeface="Amatic SC" panose="00000500000000000000" pitchFamily="2" charset="-79"/>
                        </a:rPr>
                        <a:t>Cameras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679467">
                <a:tc>
                  <a:txBody>
                    <a:bodyPr/>
                    <a:lstStyle/>
                    <a:p>
                      <a:pPr algn="ctr"/>
                      <a:r>
                        <a:rPr lang="en-US" sz="1000" b="1" dirty="0">
                          <a:latin typeface="Comic Sans MS" panose="030F0902030302020204" pitchFamily="66" charset="0"/>
                          <a:cs typeface="Amatic SC" panose="00000500000000000000" pitchFamily="2" charset="-79"/>
                        </a:rPr>
                        <a:t>High</a:t>
                      </a:r>
                      <a:r>
                        <a:rPr lang="en-US" sz="1000" b="1" baseline="0" dirty="0">
                          <a:latin typeface="Comic Sans MS" panose="030F0902030302020204" pitchFamily="66" charset="0"/>
                          <a:cs typeface="Amatic SC" panose="00000500000000000000" pitchFamily="2" charset="-79"/>
                        </a:rPr>
                        <a:t> quality </a:t>
                      </a:r>
                      <a:r>
                        <a:rPr lang="en-US" sz="1000" b="1" dirty="0">
                          <a:latin typeface="Comic Sans MS" panose="030F0902030302020204" pitchFamily="66" charset="0"/>
                          <a:cs typeface="Amatic SC" panose="00000500000000000000" pitchFamily="2" charset="-79"/>
                        </a:rPr>
                        <a:t>Texts</a:t>
                      </a:r>
                    </a:p>
                    <a:p>
                      <a:pPr algn="ctr"/>
                      <a:endParaRPr lang="en-GB" sz="1000" b="1" dirty="0">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200" kern="1200" dirty="0">
                          <a:solidFill>
                            <a:schemeClr val="dk1"/>
                          </a:solidFill>
                          <a:effectLst/>
                          <a:latin typeface="Comic Sans MS" panose="030F0902030302020204" pitchFamily="66" charset="0"/>
                          <a:ea typeface="+mn-ea"/>
                          <a:cs typeface="+mn-cs"/>
                        </a:rPr>
                        <a:t>The Kissing Hand</a:t>
                      </a:r>
                    </a:p>
                    <a:p>
                      <a:pPr algn="ctr"/>
                      <a:r>
                        <a:rPr lang="en-GB" sz="1200" kern="1200" dirty="0">
                          <a:solidFill>
                            <a:schemeClr val="dk1"/>
                          </a:solidFill>
                          <a:effectLst/>
                          <a:latin typeface="Comic Sans MS" panose="030F0902030302020204" pitchFamily="66" charset="0"/>
                          <a:ea typeface="+mn-ea"/>
                          <a:cs typeface="+mn-cs"/>
                        </a:rPr>
                        <a:t>Only One You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Comic Sans MS" panose="030F0902030302020204" pitchFamily="66" charset="0"/>
                          <a:cs typeface="Amatic SC" panose="00000500000000000000" pitchFamily="2" charset="-79"/>
                        </a:rPr>
                        <a:t>The Big Book of families</a:t>
                      </a:r>
                      <a:endParaRPr lang="en-GB" sz="1200" kern="1200" dirty="0">
                        <a:solidFill>
                          <a:schemeClr val="dk1"/>
                        </a:solidFill>
                        <a:effectLst/>
                        <a:latin typeface="Comic Sans MS" panose="030F0902030302020204" pitchFamily="66" charset="0"/>
                        <a:ea typeface="+mn-ea"/>
                        <a:cs typeface="+mn-cs"/>
                      </a:endParaRPr>
                    </a:p>
                    <a:p>
                      <a:pPr algn="ctr"/>
                      <a:r>
                        <a:rPr lang="en-GB" sz="1200" kern="1200" dirty="0">
                          <a:solidFill>
                            <a:schemeClr val="dk1"/>
                          </a:solidFill>
                          <a:effectLst/>
                          <a:latin typeface="Comic Sans MS" panose="030F0902030302020204" pitchFamily="66" charset="0"/>
                          <a:ea typeface="+mn-ea"/>
                          <a:cs typeface="+mn-cs"/>
                        </a:rPr>
                        <a:t>The Colour Monster</a:t>
                      </a:r>
                    </a:p>
                    <a:p>
                      <a:pPr algn="ctr"/>
                      <a:r>
                        <a:rPr lang="en-GB" sz="1200" kern="1200" dirty="0">
                          <a:solidFill>
                            <a:schemeClr val="dk1"/>
                          </a:solidFill>
                          <a:effectLst/>
                          <a:latin typeface="Comic Sans MS" panose="030F0902030302020204" pitchFamily="66" charset="0"/>
                          <a:ea typeface="+mn-ea"/>
                          <a:cs typeface="+mn-cs"/>
                        </a:rPr>
                        <a:t>Leaf Man</a:t>
                      </a:r>
                    </a:p>
                    <a:p>
                      <a:pPr algn="ctr"/>
                      <a:r>
                        <a:rPr lang="en-GB" sz="1200" kern="1200" dirty="0">
                          <a:solidFill>
                            <a:schemeClr val="dk1"/>
                          </a:solidFill>
                          <a:effectLst/>
                          <a:latin typeface="Comic Sans MS" panose="030F0902030302020204" pitchFamily="66" charset="0"/>
                          <a:ea typeface="+mn-ea"/>
                          <a:cs typeface="+mn-cs"/>
                        </a:rPr>
                        <a:t>The Best Diwali Ever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kern="1200" dirty="0" err="1">
                          <a:solidFill>
                            <a:schemeClr val="dk1"/>
                          </a:solidFill>
                          <a:effectLst/>
                          <a:latin typeface="Comic Sans MS" panose="030F0902030302020204" pitchFamily="66" charset="0"/>
                          <a:ea typeface="+mn-ea"/>
                          <a:cs typeface="+mn-cs"/>
                        </a:rPr>
                        <a:t>Incy</a:t>
                      </a:r>
                      <a:r>
                        <a:rPr lang="en-GB" sz="1200" kern="1200" dirty="0">
                          <a:solidFill>
                            <a:schemeClr val="dk1"/>
                          </a:solidFill>
                          <a:effectLst/>
                          <a:latin typeface="Comic Sans MS" panose="030F0902030302020204" pitchFamily="66" charset="0"/>
                          <a:ea typeface="+mn-ea"/>
                          <a:cs typeface="+mn-cs"/>
                        </a:rPr>
                        <a:t> </a:t>
                      </a:r>
                      <a:r>
                        <a:rPr lang="en-GB" sz="1200" kern="1200" dirty="0" err="1">
                          <a:solidFill>
                            <a:schemeClr val="dk1"/>
                          </a:solidFill>
                          <a:effectLst/>
                          <a:latin typeface="Comic Sans MS" panose="030F0902030302020204" pitchFamily="66" charset="0"/>
                          <a:ea typeface="+mn-ea"/>
                          <a:cs typeface="+mn-cs"/>
                        </a:rPr>
                        <a:t>Wincy</a:t>
                      </a:r>
                      <a:r>
                        <a:rPr lang="en-GB" sz="1200" kern="1200" dirty="0">
                          <a:solidFill>
                            <a:schemeClr val="dk1"/>
                          </a:solidFill>
                          <a:effectLst/>
                          <a:latin typeface="Comic Sans MS" panose="030F0902030302020204" pitchFamily="66" charset="0"/>
                          <a:ea typeface="+mn-ea"/>
                          <a:cs typeface="+mn-cs"/>
                        </a:rPr>
                        <a:t> Spider</a:t>
                      </a:r>
                    </a:p>
                    <a:p>
                      <a:pPr algn="ctr"/>
                      <a:r>
                        <a:rPr lang="en-GB" sz="1200" kern="1200" dirty="0">
                          <a:solidFill>
                            <a:schemeClr val="dk1"/>
                          </a:solidFill>
                          <a:effectLst/>
                          <a:latin typeface="Comic Sans MS" panose="030F0902030302020204" pitchFamily="66" charset="0"/>
                          <a:ea typeface="+mn-ea"/>
                          <a:cs typeface="+mn-cs"/>
                        </a:rPr>
                        <a:t>Humpty Dumpty</a:t>
                      </a:r>
                    </a:p>
                    <a:p>
                      <a:pPr algn="ctr"/>
                      <a:r>
                        <a:rPr lang="en-GB" sz="1200" kern="1200" dirty="0">
                          <a:solidFill>
                            <a:schemeClr val="dk1"/>
                          </a:solidFill>
                          <a:effectLst/>
                          <a:latin typeface="Comic Sans MS" panose="030F0902030302020204" pitchFamily="66" charset="0"/>
                          <a:ea typeface="+mn-ea"/>
                          <a:cs typeface="+mn-cs"/>
                        </a:rPr>
                        <a:t>Twinkle Twinkle Little Star</a:t>
                      </a:r>
                    </a:p>
                    <a:p>
                      <a:pPr algn="ctr"/>
                      <a:r>
                        <a:rPr lang="en-GB" sz="1200" kern="1200" dirty="0">
                          <a:solidFill>
                            <a:schemeClr val="dk1"/>
                          </a:solidFill>
                          <a:effectLst/>
                          <a:latin typeface="Comic Sans MS" panose="030F0902030302020204" pitchFamily="66" charset="0"/>
                          <a:ea typeface="+mn-ea"/>
                          <a:cs typeface="+mn-cs"/>
                        </a:rPr>
                        <a:t>Miss Polly had a dolly</a:t>
                      </a:r>
                    </a:p>
                    <a:p>
                      <a:pPr algn="ctr"/>
                      <a:r>
                        <a:rPr lang="en-GB" sz="1200" kern="1200" dirty="0">
                          <a:solidFill>
                            <a:schemeClr val="dk1"/>
                          </a:solidFill>
                          <a:effectLst/>
                          <a:latin typeface="Comic Sans MS" panose="030F0902030302020204" pitchFamily="66" charset="0"/>
                          <a:ea typeface="+mn-ea"/>
                          <a:cs typeface="+mn-cs"/>
                        </a:rPr>
                        <a:t>Row, Row, Row your boat</a:t>
                      </a:r>
                    </a:p>
                    <a:p>
                      <a:pPr algn="ctr"/>
                      <a:r>
                        <a:rPr lang="en-GB" sz="1200" kern="1200" dirty="0">
                          <a:solidFill>
                            <a:schemeClr val="dk1"/>
                          </a:solidFill>
                          <a:effectLst/>
                          <a:latin typeface="Comic Sans MS" panose="030F0902030302020204" pitchFamily="66" charset="0"/>
                          <a:ea typeface="+mn-ea"/>
                          <a:cs typeface="+mn-cs"/>
                        </a:rPr>
                        <a:t>The Wheels on the bus</a:t>
                      </a:r>
                    </a:p>
                    <a:p>
                      <a:pPr algn="ctr"/>
                      <a:r>
                        <a:rPr lang="en-GB" sz="1200" kern="1200" dirty="0">
                          <a:solidFill>
                            <a:schemeClr val="dk1"/>
                          </a:solidFill>
                          <a:effectLst/>
                          <a:latin typeface="Comic Sans MS" panose="030F0902030302020204" pitchFamily="66" charset="0"/>
                          <a:ea typeface="+mn-ea"/>
                          <a:cs typeface="+mn-cs"/>
                        </a:rPr>
                        <a:t>Old Macdonald </a:t>
                      </a:r>
                    </a:p>
                    <a:p>
                      <a:pPr algn="ctr"/>
                      <a:r>
                        <a:rPr lang="en-GB" sz="1200" kern="1200" dirty="0">
                          <a:solidFill>
                            <a:schemeClr val="dk1"/>
                          </a:solidFill>
                          <a:effectLst/>
                          <a:latin typeface="Comic Sans MS" panose="030F0902030302020204" pitchFamily="66" charset="0"/>
                          <a:ea typeface="+mn-ea"/>
                          <a:cs typeface="+mn-cs"/>
                        </a:rPr>
                        <a:t>5 little speckled frogs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200" dirty="0">
                          <a:effectLst/>
                          <a:latin typeface="Comic Sans MS" panose="030F0902030302020204" pitchFamily="66" charset="0"/>
                          <a:ea typeface="Calibri" panose="020F0502020204030204" pitchFamily="34" charset="0"/>
                          <a:cs typeface="Times New Roman" panose="02020603050405020304" pitchFamily="18" charset="0"/>
                        </a:rPr>
                        <a:t>What the Ladybird Heard</a:t>
                      </a:r>
                    </a:p>
                    <a:p>
                      <a:pPr algn="ctr">
                        <a:lnSpc>
                          <a:spcPct val="115000"/>
                        </a:lnSpc>
                        <a:spcAft>
                          <a:spcPts val="0"/>
                        </a:spcAft>
                      </a:pPr>
                      <a:r>
                        <a:rPr lang="en-GB" sz="1200" dirty="0">
                          <a:effectLst/>
                          <a:latin typeface="Comic Sans MS" panose="030F0902030302020204" pitchFamily="66" charset="0"/>
                          <a:ea typeface="Calibri" panose="020F0502020204030204" pitchFamily="34" charset="0"/>
                          <a:cs typeface="Times New Roman" panose="02020603050405020304" pitchFamily="18" charset="0"/>
                        </a:rPr>
                        <a:t>Dear Zoo</a:t>
                      </a:r>
                    </a:p>
                    <a:p>
                      <a:pPr algn="ctr">
                        <a:lnSpc>
                          <a:spcPct val="115000"/>
                        </a:lnSpc>
                        <a:spcAft>
                          <a:spcPts val="0"/>
                        </a:spcAft>
                      </a:pPr>
                      <a:r>
                        <a:rPr lang="en-GB" sz="1200" dirty="0">
                          <a:effectLst/>
                          <a:latin typeface="Comic Sans MS" panose="030F0902030302020204" pitchFamily="66" charset="0"/>
                          <a:ea typeface="Calibri" panose="020F0502020204030204" pitchFamily="34" charset="0"/>
                          <a:cs typeface="Times New Roman" panose="02020603050405020304" pitchFamily="18" charset="0"/>
                        </a:rPr>
                        <a:t>Dragon Dance</a:t>
                      </a:r>
                    </a:p>
                    <a:p>
                      <a:pPr algn="ctr">
                        <a:lnSpc>
                          <a:spcPct val="115000"/>
                        </a:lnSpc>
                        <a:spcAft>
                          <a:spcPts val="0"/>
                        </a:spcAft>
                      </a:pPr>
                      <a:endParaRPr lang="en-GB" sz="1200" b="1"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GB" sz="1200" dirty="0">
                          <a:solidFill>
                            <a:srgbClr val="000000"/>
                          </a:solidFill>
                          <a:effectLst/>
                          <a:latin typeface="Comic Sans MS" panose="030F0902030302020204" pitchFamily="66" charset="0"/>
                          <a:ea typeface="Calibri" panose="020F0502020204030204" pitchFamily="34" charset="0"/>
                          <a:cs typeface="Times New Roman" panose="02020603050405020304" pitchFamily="18" charset="0"/>
                        </a:rPr>
                        <a:t>Rosie’s Walk</a:t>
                      </a:r>
                    </a:p>
                    <a:p>
                      <a:pPr algn="ctr">
                        <a:lnSpc>
                          <a:spcPct val="115000"/>
                        </a:lnSpc>
                        <a:spcAft>
                          <a:spcPts val="0"/>
                        </a:spcAft>
                      </a:pPr>
                      <a:r>
                        <a:rPr lang="en-GB" sz="1200" dirty="0">
                          <a:solidFill>
                            <a:srgbClr val="000000"/>
                          </a:solidFill>
                          <a:effectLst/>
                          <a:latin typeface="Comic Sans MS" panose="030F0902030302020204" pitchFamily="66" charset="0"/>
                          <a:ea typeface="Calibri" panose="020F0502020204030204" pitchFamily="34" charset="0"/>
                          <a:cs typeface="Times New Roman" panose="02020603050405020304" pitchFamily="18" charset="0"/>
                        </a:rPr>
                        <a:t>We’re Going on a Bear Hunt</a:t>
                      </a:r>
                    </a:p>
                    <a:p>
                      <a:pPr algn="ctr">
                        <a:lnSpc>
                          <a:spcPct val="115000"/>
                        </a:lnSpc>
                        <a:spcAft>
                          <a:spcPts val="0"/>
                        </a:spcAft>
                      </a:pPr>
                      <a:r>
                        <a:rPr lang="en-GB" sz="1200" dirty="0">
                          <a:solidFill>
                            <a:srgbClr val="000000"/>
                          </a:solidFill>
                          <a:effectLst/>
                          <a:latin typeface="Comic Sans MS" panose="030F0902030302020204" pitchFamily="66" charset="0"/>
                          <a:ea typeface="Calibri" panose="020F0502020204030204" pitchFamily="34" charset="0"/>
                          <a:cs typeface="Times New Roman" panose="02020603050405020304" pitchFamily="18" charset="0"/>
                        </a:rPr>
                        <a:t>Whatever Next</a:t>
                      </a:r>
                      <a:endParaRPr lang="en-GB" sz="120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The Enormous Turnip</a:t>
                      </a:r>
                    </a:p>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Croc and Bird</a:t>
                      </a:r>
                    </a:p>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Rosa’s Big Sunflower</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15000"/>
                        </a:lnSpc>
                        <a:spcAft>
                          <a:spcPts val="0"/>
                        </a:spcAft>
                      </a:pPr>
                      <a:r>
                        <a:rPr lang="en-GB" sz="1200" dirty="0">
                          <a:solidFill>
                            <a:srgbClr val="000000"/>
                          </a:solidFill>
                          <a:effectLst/>
                          <a:latin typeface="Comic Sans MS" panose="030F0902030302020204" pitchFamily="66" charset="0"/>
                          <a:ea typeface="Calibri" panose="020F0502020204030204" pitchFamily="34" charset="0"/>
                          <a:cs typeface="Times New Roman" panose="02020603050405020304" pitchFamily="18" charset="0"/>
                        </a:rPr>
                        <a:t>The Singing Mermaid</a:t>
                      </a:r>
                    </a:p>
                    <a:p>
                      <a:pPr algn="ctr">
                        <a:lnSpc>
                          <a:spcPct val="115000"/>
                        </a:lnSpc>
                        <a:spcAft>
                          <a:spcPts val="0"/>
                        </a:spcAft>
                      </a:pPr>
                      <a:r>
                        <a:rPr lang="en-GB" sz="1200" dirty="0">
                          <a:solidFill>
                            <a:srgbClr val="000000"/>
                          </a:solidFill>
                          <a:effectLst/>
                          <a:latin typeface="Comic Sans MS" panose="030F0902030302020204" pitchFamily="66" charset="0"/>
                          <a:ea typeface="Calibri" panose="020F0502020204030204" pitchFamily="34" charset="0"/>
                          <a:cs typeface="Times New Roman" panose="02020603050405020304" pitchFamily="18" charset="0"/>
                        </a:rPr>
                        <a:t>Commotion in the Ocean</a:t>
                      </a:r>
                    </a:p>
                    <a:p>
                      <a:pPr algn="ctr">
                        <a:lnSpc>
                          <a:spcPct val="115000"/>
                        </a:lnSpc>
                        <a:spcAft>
                          <a:spcPts val="0"/>
                        </a:spcAft>
                      </a:pPr>
                      <a:r>
                        <a:rPr lang="en-GB" sz="1200" dirty="0">
                          <a:solidFill>
                            <a:srgbClr val="000000"/>
                          </a:solidFill>
                          <a:effectLst/>
                          <a:latin typeface="Comic Sans MS" panose="030F0902030302020204" pitchFamily="66" charset="0"/>
                          <a:ea typeface="Calibri" panose="020F0502020204030204" pitchFamily="34" charset="0"/>
                          <a:cs typeface="Times New Roman" panose="02020603050405020304" pitchFamily="18" charset="0"/>
                        </a:rPr>
                        <a:t>Tiddler</a:t>
                      </a:r>
                    </a:p>
                    <a:p>
                      <a:pPr algn="ctr">
                        <a:lnSpc>
                          <a:spcPct val="115000"/>
                        </a:lnSpc>
                        <a:spcAft>
                          <a:spcPts val="0"/>
                        </a:spcAft>
                      </a:pPr>
                      <a:r>
                        <a:rPr lang="en-GB" sz="1200" dirty="0">
                          <a:solidFill>
                            <a:srgbClr val="000000"/>
                          </a:solidFill>
                          <a:effectLst/>
                          <a:latin typeface="Comic Sans MS" panose="030F0902030302020204" pitchFamily="66" charset="0"/>
                          <a:ea typeface="Calibri" panose="020F0502020204030204" pitchFamily="34" charset="0"/>
                          <a:cs typeface="Times New Roman" panose="02020603050405020304" pitchFamily="18" charset="0"/>
                        </a:rPr>
                        <a:t>Pirates Love underpants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507345316"/>
                  </a:ext>
                </a:extLst>
              </a:tr>
              <a:tr h="2007743">
                <a:tc>
                  <a:txBody>
                    <a:bodyPr/>
                    <a:lstStyle/>
                    <a:p>
                      <a:pPr algn="ctr"/>
                      <a:r>
                        <a:rPr lang="en-GB" sz="1000" b="1" dirty="0">
                          <a:solidFill>
                            <a:srgbClr val="0070C0"/>
                          </a:solidFill>
                          <a:latin typeface="Comic Sans MS" panose="030F0902030302020204" pitchFamily="66" charset="0"/>
                          <a:cs typeface="Amatic SC" panose="00000500000000000000" pitchFamily="2" charset="-79"/>
                        </a:rPr>
                        <a:t>Supporting texts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latin typeface="Comic Sans MS" panose="030F0902030302020204" pitchFamily="66" charset="0"/>
                          <a:cs typeface="Amatic SC" panose="00000500000000000000" pitchFamily="2" charset="-79"/>
                        </a:rPr>
                        <a:t>So much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Comic Sans MS" panose="030F0902030302020204" pitchFamily="66" charset="0"/>
                          <a:ea typeface="+mn-ea"/>
                          <a:cs typeface="+mn-cs"/>
                        </a:rPr>
                        <a:t>Lulu’s First Day</a:t>
                      </a:r>
                      <a:endParaRPr lang="en-US" sz="1200" dirty="0">
                        <a:solidFill>
                          <a:schemeClr val="tx1"/>
                        </a:solidFill>
                        <a:latin typeface="Comic Sans MS" panose="030F0902030302020204" pitchFamily="66"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effectLst/>
                          <a:latin typeface="Comic Sans MS" panose="030F0902030302020204" pitchFamily="66" charset="0"/>
                          <a:ea typeface="+mn-ea"/>
                          <a:cs typeface="+mn-cs"/>
                        </a:rPr>
                        <a:t>Brown Bear Brown Bear what do you see?</a:t>
                      </a:r>
                      <a:endParaRPr lang="en-US" sz="1200" dirty="0">
                        <a:solidFill>
                          <a:schemeClr val="tx1"/>
                        </a:solidFill>
                        <a:latin typeface="Comic Sans MS" panose="030F0902030302020204" pitchFamily="66" charset="0"/>
                        <a:cs typeface="Amatic SC" panose="00000500000000000000" pitchFamily="2" charset="-79"/>
                      </a:endParaRPr>
                    </a:p>
                    <a:p>
                      <a:pPr algn="ctr"/>
                      <a:r>
                        <a:rPr lang="en-US" sz="1200" dirty="0">
                          <a:solidFill>
                            <a:schemeClr val="tx1"/>
                          </a:solidFill>
                          <a:latin typeface="Comic Sans MS" panose="030F0902030302020204" pitchFamily="66" charset="0"/>
                          <a:cs typeface="Amatic SC" panose="00000500000000000000" pitchFamily="2" charset="-79"/>
                        </a:rPr>
                        <a:t>Elmer</a:t>
                      </a:r>
                    </a:p>
                    <a:p>
                      <a:pPr algn="ctr"/>
                      <a:r>
                        <a:rPr lang="en-US" sz="1200" dirty="0">
                          <a:solidFill>
                            <a:schemeClr val="tx1"/>
                          </a:solidFill>
                          <a:latin typeface="Comic Sans MS" panose="030F0902030302020204" pitchFamily="66" charset="0"/>
                          <a:cs typeface="Amatic SC" panose="00000500000000000000" pitchFamily="2" charset="-79"/>
                        </a:rPr>
                        <a:t>Feelings</a:t>
                      </a:r>
                    </a:p>
                    <a:p>
                      <a:pPr algn="ctr"/>
                      <a:r>
                        <a:rPr lang="en-US" sz="1200" dirty="0">
                          <a:solidFill>
                            <a:schemeClr val="tx1"/>
                          </a:solidFill>
                          <a:latin typeface="Comic Sans MS" panose="030F0902030302020204" pitchFamily="66" charset="0"/>
                          <a:cs typeface="Amatic SC" panose="00000500000000000000" pitchFamily="2" charset="-79"/>
                        </a:rPr>
                        <a:t>We planted a pumpkin</a:t>
                      </a:r>
                    </a:p>
                    <a:p>
                      <a:pPr algn="ctr"/>
                      <a:r>
                        <a:rPr lang="en-US" sz="1200" dirty="0">
                          <a:solidFill>
                            <a:schemeClr val="tx1"/>
                          </a:solidFill>
                          <a:latin typeface="Comic Sans MS" panose="030F0902030302020204" pitchFamily="66" charset="0"/>
                          <a:cs typeface="Amatic SC" panose="00000500000000000000" pitchFamily="2" charset="-79"/>
                        </a:rPr>
                        <a:t>We’re Going on a Leaf Hunt</a:t>
                      </a:r>
                    </a:p>
                    <a:p>
                      <a:pPr algn="ctr"/>
                      <a:endParaRPr lang="en-US" sz="12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200" kern="1200" dirty="0">
                          <a:solidFill>
                            <a:schemeClr val="dk1"/>
                          </a:solidFill>
                          <a:effectLst/>
                          <a:latin typeface="Comic Sans MS" panose="030F0902030302020204" pitchFamily="66" charset="0"/>
                          <a:ea typeface="+mn-ea"/>
                          <a:cs typeface="+mn-cs"/>
                        </a:rPr>
                        <a:t>The Very Busy Spider</a:t>
                      </a:r>
                    </a:p>
                    <a:p>
                      <a:pPr algn="ctr"/>
                      <a:r>
                        <a:rPr lang="en-GB" sz="1200" kern="1200" dirty="0">
                          <a:solidFill>
                            <a:schemeClr val="dk1"/>
                          </a:solidFill>
                          <a:effectLst/>
                          <a:latin typeface="Comic Sans MS" panose="030F0902030302020204" pitchFamily="66" charset="0"/>
                          <a:ea typeface="+mn-ea"/>
                          <a:cs typeface="+mn-cs"/>
                        </a:rPr>
                        <a:t>Celebrations around the world</a:t>
                      </a:r>
                    </a:p>
                    <a:p>
                      <a:pPr algn="ctr"/>
                      <a:r>
                        <a:rPr lang="en-GB" sz="1200" kern="1200" dirty="0">
                          <a:solidFill>
                            <a:schemeClr val="dk1"/>
                          </a:solidFill>
                          <a:effectLst/>
                          <a:latin typeface="Comic Sans MS" panose="030F0902030302020204" pitchFamily="66" charset="0"/>
                          <a:ea typeface="+mn-ea"/>
                          <a:cs typeface="+mn-cs"/>
                        </a:rPr>
                        <a:t>Range of stories about festivals</a:t>
                      </a:r>
                    </a:p>
                    <a:p>
                      <a:pPr algn="ctr"/>
                      <a:r>
                        <a:rPr lang="en-GB" sz="1200" kern="1200" dirty="0">
                          <a:solidFill>
                            <a:schemeClr val="dk1"/>
                          </a:solidFill>
                          <a:effectLst/>
                          <a:latin typeface="Comic Sans MS" panose="030F0902030302020204" pitchFamily="66" charset="0"/>
                          <a:ea typeface="+mn-ea"/>
                          <a:cs typeface="+mn-cs"/>
                        </a:rPr>
                        <a:t>The Story of Christmas</a:t>
                      </a:r>
                    </a:p>
                    <a:p>
                      <a:pPr algn="ctr"/>
                      <a:r>
                        <a:rPr lang="en-GB" sz="1200" kern="1200" dirty="0">
                          <a:solidFill>
                            <a:schemeClr val="dk1"/>
                          </a:solidFill>
                          <a:effectLst/>
                          <a:latin typeface="Comic Sans MS" panose="030F0902030302020204" pitchFamily="66" charset="0"/>
                          <a:ea typeface="+mn-ea"/>
                          <a:cs typeface="+mn-cs"/>
                        </a:rPr>
                        <a:t>The Jolly Christmas Postman</a:t>
                      </a:r>
                    </a:p>
                    <a:p>
                      <a:pPr algn="ctr"/>
                      <a:endParaRPr lang="en-GB" sz="1200" kern="1200" dirty="0">
                        <a:solidFill>
                          <a:schemeClr val="dk1"/>
                        </a:solidFill>
                        <a:effectLst/>
                        <a:latin typeface="Comic Sans MS" panose="030F0902030302020204" pitchFamily="66" charset="0"/>
                        <a:ea typeface="+mn-ea"/>
                        <a:cs typeface="+mn-cs"/>
                      </a:endParaRPr>
                    </a:p>
                    <a:p>
                      <a:pPr algn="ctr"/>
                      <a:endParaRPr lang="en-GB" sz="1200" kern="1200" dirty="0">
                        <a:solidFill>
                          <a:schemeClr val="dk1"/>
                        </a:solidFill>
                        <a:effectLst/>
                        <a:latin typeface="Comic Sans MS" panose="030F09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200" dirty="0">
                          <a:effectLst/>
                          <a:latin typeface="Comic Sans MS" panose="030F0902030302020204" pitchFamily="66" charset="0"/>
                          <a:ea typeface="Calibri" panose="020F0502020204030204" pitchFamily="34" charset="0"/>
                          <a:cs typeface="Times New Roman" panose="02020603050405020304" pitchFamily="18" charset="0"/>
                        </a:rPr>
                        <a:t>Farmer Duck</a:t>
                      </a:r>
                    </a:p>
                    <a:p>
                      <a:pPr algn="ctr">
                        <a:lnSpc>
                          <a:spcPct val="115000"/>
                        </a:lnSpc>
                        <a:spcAft>
                          <a:spcPts val="0"/>
                        </a:spcAft>
                      </a:pPr>
                      <a:r>
                        <a:rPr lang="en-GB" sz="1200" dirty="0">
                          <a:effectLst/>
                          <a:latin typeface="Comic Sans MS" panose="030F0902030302020204" pitchFamily="66" charset="0"/>
                          <a:ea typeface="Calibri" panose="020F0502020204030204" pitchFamily="34" charset="0"/>
                          <a:cs typeface="Times New Roman" panose="02020603050405020304" pitchFamily="18" charset="0"/>
                        </a:rPr>
                        <a:t>On the Farm</a:t>
                      </a:r>
                    </a:p>
                    <a:p>
                      <a:pPr algn="ctr">
                        <a:lnSpc>
                          <a:spcPct val="115000"/>
                        </a:lnSpc>
                        <a:spcAft>
                          <a:spcPts val="0"/>
                        </a:spcAft>
                      </a:pPr>
                      <a:r>
                        <a:rPr lang="en-GB" sz="1200" dirty="0">
                          <a:effectLst/>
                          <a:latin typeface="Comic Sans MS" panose="030F0902030302020204" pitchFamily="66" charset="0"/>
                          <a:ea typeface="Calibri" panose="020F0502020204030204" pitchFamily="34" charset="0"/>
                          <a:cs typeface="Times New Roman" panose="02020603050405020304" pitchFamily="18" charset="0"/>
                        </a:rPr>
                        <a:t>Mog and the Vet</a:t>
                      </a:r>
                    </a:p>
                    <a:p>
                      <a:pPr algn="ctr">
                        <a:lnSpc>
                          <a:spcPct val="115000"/>
                        </a:lnSpc>
                        <a:spcAft>
                          <a:spcPts val="0"/>
                        </a:spcAft>
                      </a:pPr>
                      <a:r>
                        <a:rPr lang="en-GB" sz="1200" dirty="0">
                          <a:effectLst/>
                          <a:latin typeface="Comic Sans MS" panose="030F0902030302020204" pitchFamily="66" charset="0"/>
                          <a:ea typeface="Calibri" panose="020F0502020204030204" pitchFamily="34" charset="0"/>
                          <a:cs typeface="Times New Roman" panose="02020603050405020304" pitchFamily="18" charset="0"/>
                        </a:rPr>
                        <a:t>Peculiar Pets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effectLst/>
                          <a:latin typeface="Comic Sans MS" panose="030F0902030302020204" pitchFamily="66" charset="0"/>
                          <a:ea typeface="Calibri" panose="020F0502020204030204" pitchFamily="34" charset="0"/>
                          <a:cs typeface="Calibri" panose="020F0502020204030204" pitchFamily="34" charset="0"/>
                        </a:rPr>
                        <a:t>The Train Ride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effectLst/>
                          <a:latin typeface="Comic Sans MS" panose="030F0902030302020204" pitchFamily="66" charset="0"/>
                          <a:ea typeface="Calibri" panose="020F0502020204030204" pitchFamily="34" charset="0"/>
                          <a:cs typeface="Calibri" panose="020F0502020204030204" pitchFamily="34" charset="0"/>
                        </a:rPr>
                        <a:t>The Naughty Bus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dirty="0">
                        <a:effectLst/>
                        <a:latin typeface="Comic Sans MS" panose="030F0902030302020204" pitchFamily="66"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Jaspers Beanstalk </a:t>
                      </a:r>
                    </a:p>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The Tiny Seed</a:t>
                      </a:r>
                    </a:p>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Mad about Minibeasts</a:t>
                      </a:r>
                    </a:p>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Seed to Sunflower</a:t>
                      </a:r>
                    </a:p>
                    <a:p>
                      <a:pPr algn="ctr">
                        <a:lnSpc>
                          <a:spcPct val="115000"/>
                        </a:lnSpc>
                        <a:spcAft>
                          <a:spcPts val="0"/>
                        </a:spcAft>
                      </a:pPr>
                      <a:r>
                        <a:rPr lang="en-US" sz="1200" dirty="0" err="1">
                          <a:effectLst/>
                          <a:latin typeface="Comic Sans MS" panose="030F0902030302020204" pitchFamily="66" charset="0"/>
                          <a:ea typeface="Calibri" panose="020F0502020204030204" pitchFamily="34" charset="0"/>
                          <a:cs typeface="Times New Roman" panose="02020603050405020304" pitchFamily="18" charset="0"/>
                        </a:rPr>
                        <a:t>Superworm</a:t>
                      </a:r>
                      <a:endParaRPr lang="en-US" sz="1200" dirty="0">
                        <a:effectLst/>
                        <a:latin typeface="Comic Sans MS" panose="030F0902030302020204" pitchFamily="66" charset="0"/>
                        <a:ea typeface="Calibri" panose="020F0502020204030204" pitchFamily="34" charset="0"/>
                        <a:cs typeface="Times New Roman" panose="02020603050405020304" pitchFamily="18" charset="0"/>
                      </a:endParaRPr>
                    </a:p>
                    <a:p>
                      <a:pPr algn="ctr">
                        <a:lnSpc>
                          <a:spcPct val="115000"/>
                        </a:lnSpc>
                        <a:spcAft>
                          <a:spcPts val="0"/>
                        </a:spcAft>
                      </a:pPr>
                      <a:r>
                        <a:rPr lang="en-US" sz="1200" dirty="0">
                          <a:effectLst/>
                          <a:latin typeface="Comic Sans MS" panose="030F0902030302020204" pitchFamily="66" charset="0"/>
                          <a:ea typeface="Calibri" panose="020F0502020204030204" pitchFamily="34" charset="0"/>
                          <a:cs typeface="Times New Roman" panose="02020603050405020304" pitchFamily="18" charset="0"/>
                        </a:rPr>
                        <a:t>Non fiction books on chicks and minibeasts</a:t>
                      </a:r>
                    </a:p>
                    <a:p>
                      <a:pPr algn="ctr"/>
                      <a:r>
                        <a:rPr lang="en-US" sz="1200" dirty="0">
                          <a:solidFill>
                            <a:schemeClr val="tx1"/>
                          </a:solidFill>
                          <a:latin typeface="Comic Sans MS" panose="030F0902030302020204" pitchFamily="66" charset="0"/>
                          <a:cs typeface="Amatic SC" panose="00000500000000000000" pitchFamily="2" charset="-79"/>
                        </a:rPr>
                        <a:t>Oliver’s Vegetables</a:t>
                      </a:r>
                    </a:p>
                    <a:p>
                      <a:pPr algn="ctr"/>
                      <a:endParaRPr lang="en-US" sz="12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200" dirty="0">
                          <a:solidFill>
                            <a:schemeClr val="tx1"/>
                          </a:solidFill>
                          <a:latin typeface="Comic Sans MS" panose="030F0902030302020204" pitchFamily="66" charset="0"/>
                          <a:cs typeface="Amatic SC" panose="00000500000000000000" pitchFamily="2" charset="-79"/>
                        </a:rPr>
                        <a:t>What the Ladybird Heard at the Seaside</a:t>
                      </a:r>
                    </a:p>
                    <a:p>
                      <a:pPr algn="ctr"/>
                      <a:r>
                        <a:rPr lang="en-GB" sz="1200" dirty="0">
                          <a:solidFill>
                            <a:schemeClr val="tx1"/>
                          </a:solidFill>
                          <a:latin typeface="Comic Sans MS" panose="030F0902030302020204" pitchFamily="66" charset="0"/>
                          <a:cs typeface="Amatic SC" panose="00000500000000000000" pitchFamily="2" charset="-79"/>
                        </a:rPr>
                        <a:t>Rainbow Fish</a:t>
                      </a:r>
                    </a:p>
                    <a:p>
                      <a:pPr algn="ctr"/>
                      <a:r>
                        <a:rPr lang="en-GB" sz="1200" dirty="0">
                          <a:solidFill>
                            <a:schemeClr val="tx1"/>
                          </a:solidFill>
                          <a:latin typeface="Comic Sans MS" panose="030F0902030302020204" pitchFamily="66" charset="0"/>
                          <a:cs typeface="Amatic SC" panose="00000500000000000000" pitchFamily="2" charset="-79"/>
                        </a:rPr>
                        <a:t>Billy’s Bucket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6" name="Picture 5">
            <a:extLst>
              <a:ext uri="{FF2B5EF4-FFF2-40B4-BE49-F238E27FC236}">
                <a16:creationId xmlns:a16="http://schemas.microsoft.com/office/drawing/2014/main" id="{CF723307-A94F-4C20-9CDA-ACAED3B7A0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32958" y="176330"/>
            <a:ext cx="488272" cy="488272"/>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55735">
            <a:off x="10006111" y="113596"/>
            <a:ext cx="789373" cy="789373"/>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foregroundMark x1="70714" y1="24286" x2="70714" y2="24286"/>
                        <a14:foregroundMark x1="85714" y1="21429" x2="85714" y2="21429"/>
                        <a14:foregroundMark x1="76429" y1="4286" x2="76429" y2="4286"/>
                        <a14:foregroundMark x1="5714" y1="18571" x2="5714" y2="18571"/>
                        <a14:foregroundMark x1="15000" y1="29286" x2="15000" y2="29286"/>
                        <a14:foregroundMark x1="81429" y1="44286" x2="81429" y2="44286"/>
                        <a14:foregroundMark x1="82857" y1="40000" x2="82857" y2="40000"/>
                        <a14:foregroundMark x1="67143" y1="74286" x2="67143" y2="74286"/>
                        <a14:foregroundMark x1="87143" y1="77143" x2="87143" y2="77143"/>
                        <a14:foregroundMark x1="89286" y1="92857" x2="89286" y2="92857"/>
                      </a14:backgroundRemoval>
                    </a14:imgEffect>
                  </a14:imgLayer>
                </a14:imgProps>
              </a:ext>
              <a:ext uri="{28A0092B-C50C-407E-A947-70E740481C1C}">
                <a14:useLocalDpi xmlns:a14="http://schemas.microsoft.com/office/drawing/2010/main" val="0"/>
              </a:ext>
            </a:extLst>
          </a:blip>
          <a:stretch>
            <a:fillRect/>
          </a:stretch>
        </p:blipFill>
        <p:spPr>
          <a:xfrm>
            <a:off x="3423806" y="124317"/>
            <a:ext cx="562977" cy="562977"/>
          </a:xfrm>
          <a:prstGeom prst="rect">
            <a:avLst/>
          </a:prstGeom>
        </p:spPr>
      </p:pic>
      <p:pic>
        <p:nvPicPr>
          <p:cNvPr id="9" name="Picture 8"/>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209718" y="155209"/>
            <a:ext cx="557040" cy="530514"/>
          </a:xfrm>
          <a:prstGeom prst="rect">
            <a:avLst/>
          </a:prstGeom>
        </p:spPr>
      </p:pic>
      <p:pic>
        <p:nvPicPr>
          <p:cNvPr id="1026" name="Picture 2" descr="Rainbow Clipart Free Download Clip Art On - Rainbow Clipart Png - Free  Transparent PNG Clipart Images Download"/>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3301" b="97476" l="1548" r="97857">
                        <a14:foregroundMark x1="23690" y1="72621" x2="23690" y2="72621"/>
                        <a14:foregroundMark x1="29167" y1="72427" x2="29167" y2="72427"/>
                        <a14:foregroundMark x1="33333" y1="85631" x2="33333" y2="85631"/>
                        <a14:foregroundMark x1="24643" y1="89903" x2="24643" y2="89903"/>
                        <a14:foregroundMark x1="20238" y1="91650" x2="20238" y2="91650"/>
                        <a14:foregroundMark x1="11310" y1="90680" x2="11310" y2="90680"/>
                        <a14:foregroundMark x1="5119" y1="85631" x2="5119" y2="85631"/>
                        <a14:foregroundMark x1="3214" y1="74175" x2="3214" y2="74175"/>
                        <a14:foregroundMark x1="8571" y1="63883" x2="8571" y2="63883"/>
                        <a14:foregroundMark x1="18929" y1="61748" x2="18929" y2="61748"/>
                        <a14:foregroundMark x1="25238" y1="60000" x2="25238" y2="60000"/>
                        <a14:foregroundMark x1="33571" y1="59223" x2="33929" y2="60777"/>
                        <a14:foregroundMark x1="36548" y1="65437" x2="36548" y2="65437"/>
                        <a14:foregroundMark x1="38452" y1="75340" x2="38452" y2="75340"/>
                        <a14:foregroundMark x1="38929" y1="80583" x2="38929" y2="80583"/>
                        <a14:foregroundMark x1="33333" y1="86602" x2="33333" y2="86602"/>
                        <a14:foregroundMark x1="25595" y1="89903" x2="25595" y2="89903"/>
                        <a14:foregroundMark x1="14167" y1="92621" x2="14167" y2="92621"/>
                        <a14:foregroundMark x1="14167" y1="92621" x2="14167" y2="92621"/>
                        <a14:foregroundMark x1="14167" y1="92621" x2="14167" y2="92621"/>
                        <a14:foregroundMark x1="14167" y1="92427" x2="14167" y2="92427"/>
                        <a14:foregroundMark x1="13690" y1="86214" x2="12976" y2="84854"/>
                        <a14:foregroundMark x1="12976" y1="84660" x2="12976" y2="84660"/>
                        <a14:foregroundMark x1="11429" y1="83883" x2="8214" y2="81942"/>
                        <a14:foregroundMark x1="7738" y1="81553" x2="7143" y2="80583"/>
                        <a14:foregroundMark x1="7143" y1="80194" x2="7619" y2="78447"/>
                        <a14:foregroundMark x1="10119" y1="74757" x2="10952" y2="73981"/>
                        <a14:foregroundMark x1="12619" y1="72233" x2="13810" y2="71068"/>
                        <a14:foregroundMark x1="16190" y1="70097" x2="18214" y2="69903"/>
                        <a14:foregroundMark x1="20000" y1="70485" x2="21310" y2="72039"/>
                        <a14:foregroundMark x1="22381" y1="73204" x2="24881" y2="77864"/>
                        <a14:foregroundMark x1="25595" y1="80583" x2="28690" y2="69126"/>
                        <a14:foregroundMark x1="28095" y1="72427" x2="25595" y2="76117"/>
                        <a14:foregroundMark x1="23690" y1="77670" x2="22024" y2="78447"/>
                        <a14:foregroundMark x1="22024" y1="78447" x2="22024" y2="78447"/>
                        <a14:foregroundMark x1="21905" y1="78447" x2="21905" y2="78447"/>
                        <a14:foregroundMark x1="21071" y1="80194" x2="20833" y2="81748"/>
                        <a14:foregroundMark x1="21310" y1="83883" x2="21786" y2="85243"/>
                        <a14:foregroundMark x1="21786" y1="85243" x2="19524" y2="84854"/>
                        <a14:foregroundMark x1="17619" y1="83495" x2="15714" y2="80388"/>
                        <a14:foregroundMark x1="15476" y1="79806" x2="14881" y2="77087"/>
                        <a14:foregroundMark x1="14881" y1="76893" x2="14643" y2="76117"/>
                        <a14:foregroundMark x1="14286" y1="75728" x2="11905" y2="73786"/>
                        <a14:foregroundMark x1="10357" y1="73786" x2="8690" y2="74369"/>
                        <a14:foregroundMark x1="3095" y1="73981" x2="4286" y2="86408"/>
                        <a14:foregroundMark x1="4762" y1="86019" x2="11429" y2="90097"/>
                        <a14:foregroundMark x1="11429" y1="90097" x2="14286" y2="91845"/>
                        <a14:foregroundMark x1="14286" y1="91845" x2="20952" y2="90291"/>
                        <a14:foregroundMark x1="19643" y1="91456" x2="25357" y2="89515"/>
                        <a14:foregroundMark x1="25595" y1="89515" x2="33571" y2="85631"/>
                        <a14:foregroundMark x1="33452" y1="85631" x2="40357" y2="79029"/>
                        <a14:foregroundMark x1="39048" y1="80583" x2="37738" y2="75340"/>
                        <a14:foregroundMark x1="38214" y1="75922" x2="36190" y2="65049"/>
                        <a14:foregroundMark x1="36190" y1="65049" x2="33690" y2="58835"/>
                        <a14:foregroundMark x1="33690" y1="60194" x2="23929" y2="59806"/>
                        <a14:foregroundMark x1="25000" y1="60583" x2="18333" y2="61165"/>
                        <a14:foregroundMark x1="18690" y1="61748" x2="8095" y2="62913"/>
                        <a14:foregroundMark x1="8095" y1="63495" x2="3095" y2="73786"/>
                        <a14:foregroundMark x1="2500" y1="74563" x2="10952" y2="72427"/>
                        <a14:foregroundMark x1="29405" y1="87767" x2="28810" y2="69903"/>
                        <a14:foregroundMark x1="29048" y1="73204" x2="37500" y2="69709"/>
                        <a14:foregroundMark x1="68452" y1="73204" x2="68452" y2="73204"/>
                        <a14:foregroundMark x1="68452" y1="73204" x2="75238" y2="63495"/>
                        <a14:foregroundMark x1="75238" y1="63495" x2="83452" y2="66990"/>
                        <a14:foregroundMark x1="83452" y1="66990" x2="90952" y2="66019"/>
                        <a14:foregroundMark x1="90952" y1="65049" x2="90714" y2="51068"/>
                        <a14:foregroundMark x1="90476" y1="51456" x2="80952" y2="52039"/>
                        <a14:foregroundMark x1="81548" y1="52233" x2="72738" y2="54563"/>
                        <a14:foregroundMark x1="73690" y1="55146" x2="63810" y2="61165"/>
                        <a14:foregroundMark x1="63810" y1="61165" x2="62500" y2="70680"/>
                        <a14:foregroundMark x1="62500" y1="70680" x2="65000" y2="78835"/>
                        <a14:foregroundMark x1="65119" y1="78835" x2="73690" y2="81942"/>
                        <a14:foregroundMark x1="73690" y1="81942" x2="84405" y2="80971"/>
                        <a14:foregroundMark x1="84405" y1="80971" x2="90714" y2="71456"/>
                        <a14:foregroundMark x1="90714" y1="71456" x2="95595" y2="65243"/>
                        <a14:foregroundMark x1="95595" y1="65049" x2="97143" y2="66796"/>
                        <a14:foregroundMark x1="96190" y1="66019" x2="91548" y2="75728"/>
                        <a14:foregroundMark x1="89881" y1="72427" x2="64405" y2="61942"/>
                        <a14:foregroundMark x1="73214" y1="60000" x2="89405" y2="54369"/>
                        <a14:foregroundMark x1="68690" y1="75922" x2="84643" y2="75922"/>
                      </a14:backgroundRemoval>
                    </a14:imgEffect>
                  </a14:imgLayer>
                </a14:imgProps>
              </a:ext>
              <a:ext uri="{28A0092B-C50C-407E-A947-70E740481C1C}">
                <a14:useLocalDpi xmlns:a14="http://schemas.microsoft.com/office/drawing/2010/main" val="0"/>
              </a:ext>
            </a:extLst>
          </a:blip>
          <a:srcRect/>
          <a:stretch>
            <a:fillRect/>
          </a:stretch>
        </p:blipFill>
        <p:spPr bwMode="auto">
          <a:xfrm rot="1871748" flipH="1">
            <a:off x="11473090" y="95176"/>
            <a:ext cx="861806" cy="43314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Ladybug icon Royalty Free Vector Image - VectorStock">
            <a:extLst>
              <a:ext uri="{FF2B5EF4-FFF2-40B4-BE49-F238E27FC236}">
                <a16:creationId xmlns:a16="http://schemas.microsoft.com/office/drawing/2014/main" id="{0EDB5328-610B-1E47-9BEB-10D4C8E80E0C}"/>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741" b="84815" l="28100" r="78400">
                        <a14:foregroundMark x1="51900" y1="84815" x2="51900" y2="84815"/>
                        <a14:foregroundMark x1="47000" y1="83333" x2="28400" y2="59630"/>
                        <a14:foregroundMark x1="28400" y1="59630" x2="38600" y2="32407"/>
                        <a14:foregroundMark x1="38600" y1="32407" x2="60000" y2="11667"/>
                        <a14:foregroundMark x1="60000" y1="11667" x2="58400" y2="50648"/>
                        <a14:foregroundMark x1="58400" y1="50648" x2="28100" y2="45000"/>
                        <a14:foregroundMark x1="28100" y1="45000" x2="50100" y2="68333"/>
                        <a14:foregroundMark x1="50100" y1="68333" x2="68100" y2="45093"/>
                        <a14:foregroundMark x1="68100" y1="45093" x2="73700" y2="74167"/>
                        <a14:foregroundMark x1="73700" y1="74167" x2="47000" y2="24907"/>
                      </a14:backgroundRemoval>
                    </a14:imgEffect>
                  </a14:imgLayer>
                </a14:imgProps>
              </a:ext>
              <a:ext uri="{28A0092B-C50C-407E-A947-70E740481C1C}">
                <a14:useLocalDpi xmlns:a14="http://schemas.microsoft.com/office/drawing/2010/main" val="0"/>
              </a:ext>
            </a:extLst>
          </a:blip>
          <a:srcRect l="22745" t="2377" r="15387" b="13855"/>
          <a:stretch/>
        </p:blipFill>
        <p:spPr bwMode="auto">
          <a:xfrm rot="1547162">
            <a:off x="6849483" y="1980"/>
            <a:ext cx="477140" cy="69772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ocket Clipart transparent PNG - StickPNG">
            <a:extLst>
              <a:ext uri="{FF2B5EF4-FFF2-40B4-BE49-F238E27FC236}">
                <a16:creationId xmlns:a16="http://schemas.microsoft.com/office/drawing/2014/main" id="{706FFEFB-EE64-0F45-ACFB-8F066C266A1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65599" y="169038"/>
            <a:ext cx="625743" cy="60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943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745477" y="-3016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31759499"/>
              </p:ext>
            </p:extLst>
          </p:nvPr>
        </p:nvGraphicFramePr>
        <p:xfrm>
          <a:off x="366317" y="1295400"/>
          <a:ext cx="11459365" cy="3707541"/>
        </p:xfrm>
        <a:graphic>
          <a:graphicData uri="http://schemas.openxmlformats.org/drawingml/2006/table">
            <a:tbl>
              <a:tblPr firstRow="1" bandRow="1">
                <a:tableStyleId>{5C22544A-7EE6-4342-B048-85BDC9FD1C3A}</a:tableStyleId>
              </a:tblPr>
              <a:tblGrid>
                <a:gridCol w="2291873">
                  <a:extLst>
                    <a:ext uri="{9D8B030D-6E8A-4147-A177-3AD203B41FA5}">
                      <a16:colId xmlns:a16="http://schemas.microsoft.com/office/drawing/2014/main" val="2865123548"/>
                    </a:ext>
                  </a:extLst>
                </a:gridCol>
                <a:gridCol w="2291873">
                  <a:extLst>
                    <a:ext uri="{9D8B030D-6E8A-4147-A177-3AD203B41FA5}">
                      <a16:colId xmlns:a16="http://schemas.microsoft.com/office/drawing/2014/main" val="872926247"/>
                    </a:ext>
                  </a:extLst>
                </a:gridCol>
                <a:gridCol w="2291873">
                  <a:extLst>
                    <a:ext uri="{9D8B030D-6E8A-4147-A177-3AD203B41FA5}">
                      <a16:colId xmlns:a16="http://schemas.microsoft.com/office/drawing/2014/main" val="1315738151"/>
                    </a:ext>
                  </a:extLst>
                </a:gridCol>
                <a:gridCol w="2291873">
                  <a:extLst>
                    <a:ext uri="{9D8B030D-6E8A-4147-A177-3AD203B41FA5}">
                      <a16:colId xmlns:a16="http://schemas.microsoft.com/office/drawing/2014/main" val="2709165749"/>
                    </a:ext>
                  </a:extLst>
                </a:gridCol>
                <a:gridCol w="2291873">
                  <a:extLst>
                    <a:ext uri="{9D8B030D-6E8A-4147-A177-3AD203B41FA5}">
                      <a16:colId xmlns:a16="http://schemas.microsoft.com/office/drawing/2014/main" val="2335150482"/>
                    </a:ext>
                  </a:extLst>
                </a:gridCol>
              </a:tblGrid>
              <a:tr h="142154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a:solidFill>
                            <a:schemeClr val="tx1"/>
                          </a:solidFill>
                          <a:latin typeface="Comic Sans MS" panose="030F0902030302020204" pitchFamily="66" charset="0"/>
                          <a:cs typeface="Amatic SC" panose="00000500000000000000" pitchFamily="2" charset="-79"/>
                        </a:rPr>
                        <a:t>BAME main characters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Cultural diversity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Neurodiversity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Physical disabilities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8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Different families</a:t>
                      </a:r>
                    </a:p>
                    <a:p>
                      <a:pPr algn="ctr"/>
                      <a:endParaRPr lang="en-GB" sz="18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78034">
                <a:tc>
                  <a:txBody>
                    <a:bodyPr/>
                    <a:lstStyle/>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So much</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Astro Girl</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Lulu’s first day</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Baby goes to market</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Full, full full of love</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15 things not to do with a puppy</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Jabari jumps</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Izzy gizmo</a:t>
                      </a:r>
                    </a:p>
                    <a:p>
                      <a:pPr marL="171450" indent="-171450">
                        <a:buFont typeface="Arial" panose="020B0604020202020204" pitchFamily="34" charset="0"/>
                        <a:buChar char="•"/>
                      </a:pPr>
                      <a:r>
                        <a:rPr lang="en-GB" sz="1200" b="0" dirty="0">
                          <a:latin typeface="Comic Sans MS" panose="030F0902030302020204" pitchFamily="66" charset="0"/>
                          <a:cs typeface="Amatic SC" panose="00000500000000000000" pitchFamily="2" charset="-79"/>
                        </a:rPr>
                        <a:t>Little people big dreams books</a:t>
                      </a:r>
                    </a:p>
                    <a:p>
                      <a:pPr marL="171450" marR="0" lvl="0" indent="-171450" algn="ctr"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endParaRPr lang="en-US" sz="1200" b="0" dirty="0">
                        <a:solidFill>
                          <a:schemeClr val="bg1">
                            <a:lumMod val="50000"/>
                          </a:schemeClr>
                        </a:solidFill>
                        <a:effectLst/>
                        <a:latin typeface="Comic Sans MS" panose="030F0902030302020204" pitchFamily="66" charset="0"/>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The big book of families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Maisie’s scrapbook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Hats of faith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The jasmine sneeze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Golden domes and silver lanterns </a:t>
                      </a:r>
                    </a:p>
                    <a:p>
                      <a:pPr marL="171450" indent="-171450" algn="ctr">
                        <a:lnSpc>
                          <a:spcPct val="107000"/>
                        </a:lnSpc>
                        <a:spcAft>
                          <a:spcPts val="800"/>
                        </a:spcAft>
                        <a:buFont typeface="Arial" panose="020B0604020202020204" pitchFamily="34" charset="0"/>
                        <a:buChar char="•"/>
                      </a:pPr>
                      <a:endParaRPr lang="en-US" sz="1200" b="0" dirty="0">
                        <a:solidFill>
                          <a:schemeClr val="bg1">
                            <a:lumMod val="50000"/>
                          </a:schemeClr>
                        </a:solidFill>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We’re all wonders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Perfectly </a:t>
                      </a:r>
                      <a:r>
                        <a:rPr kumimoji="0" lang="en-GB" sz="1200" b="0" i="0" u="none" strike="noStrike" kern="1200" cap="none" spc="0" normalizeH="0" baseline="0" noProof="0" dirty="0" err="1">
                          <a:ln>
                            <a:noFill/>
                          </a:ln>
                          <a:solidFill>
                            <a:prstClr val="black"/>
                          </a:solidFill>
                          <a:effectLst/>
                          <a:uLnTx/>
                          <a:uFillTx/>
                          <a:latin typeface="Comic Sans MS" panose="030F0902030302020204" pitchFamily="66" charset="0"/>
                          <a:ea typeface="+mn-ea"/>
                          <a:cs typeface="Amatic SC" panose="00000500000000000000" pitchFamily="2" charset="-79"/>
                        </a:rPr>
                        <a:t>norman</a:t>
                      </a:r>
                      <a:endPar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Incredible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I see things differently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Mr Gorski I think I have the wiggle fidgets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What makes me a 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The </a:t>
                      </a:r>
                      <a:r>
                        <a:rPr kumimoji="0" lang="en-GB" sz="1200" b="0" i="0" u="none" strike="noStrike" kern="1200" cap="none" spc="0" normalizeH="0" baseline="0" noProof="0" dirty="0" err="1">
                          <a:ln>
                            <a:noFill/>
                          </a:ln>
                          <a:solidFill>
                            <a:prstClr val="black"/>
                          </a:solidFill>
                          <a:effectLst/>
                          <a:uLnTx/>
                          <a:uFillTx/>
                          <a:latin typeface="Comic Sans MS" panose="030F0902030302020204" pitchFamily="66" charset="0"/>
                          <a:ea typeface="+mn-ea"/>
                          <a:cs typeface="Amatic SC" panose="00000500000000000000" pitchFamily="2" charset="-79"/>
                        </a:rPr>
                        <a:t>unbudgable</a:t>
                      </a: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 curmudgeon</a:t>
                      </a:r>
                    </a:p>
                    <a:p>
                      <a:pPr marL="171450" indent="-171450" algn="ctr">
                        <a:lnSpc>
                          <a:spcPct val="115000"/>
                        </a:lnSpc>
                        <a:spcAft>
                          <a:spcPts val="0"/>
                        </a:spcAft>
                        <a:buFont typeface="Arial" panose="020B0604020202020204" pitchFamily="34" charset="0"/>
                        <a:buChar char="•"/>
                      </a:pPr>
                      <a:endParaRPr lang="en-GB" sz="1200" b="0" dirty="0">
                        <a:effectLst/>
                        <a:latin typeface="Comic Sans MS" panose="030F09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Its ok to be different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When Charlie met </a:t>
                      </a:r>
                      <a:r>
                        <a:rPr kumimoji="0" lang="en-GB" sz="1200" b="0" i="0" u="none" strike="noStrike" kern="1200" cap="none" spc="0" normalizeH="0" baseline="0" noProof="0" dirty="0" err="1">
                          <a:ln>
                            <a:noFill/>
                          </a:ln>
                          <a:solidFill>
                            <a:prstClr val="black"/>
                          </a:solidFill>
                          <a:effectLst/>
                          <a:uLnTx/>
                          <a:uFillTx/>
                          <a:latin typeface="Comic Sans MS" panose="030F0902030302020204" pitchFamily="66" charset="0"/>
                          <a:ea typeface="+mn-ea"/>
                          <a:cs typeface="Amatic SC" panose="00000500000000000000" pitchFamily="2" charset="-79"/>
                        </a:rPr>
                        <a:t>emma</a:t>
                      </a: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Only one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Don’t call me special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Happy to be 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Millie gets her super ears</a:t>
                      </a:r>
                      <a:endParaRPr lang="en-US" sz="1200" b="0" dirty="0">
                        <a:solidFill>
                          <a:schemeClr val="bg1">
                            <a:lumMod val="50000"/>
                          </a:schemeClr>
                        </a:solidFill>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20B0604020202020204" charset="-79"/>
                        </a:rPr>
                        <a:t>My pirate mums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20B0604020202020204" charset="-79"/>
                        </a:rPr>
                        <a:t>Mt two grandads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20B0604020202020204" charset="-79"/>
                        </a:rPr>
                        <a:t>The girl with two dads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20B0604020202020204" charset="-79"/>
                        </a:rPr>
                        <a:t>We are family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20B0604020202020204" charset="-79"/>
                        </a:rPr>
                        <a:t>Heather has two mummies </a:t>
                      </a:r>
                    </a:p>
                    <a:p>
                      <a:pPr marL="171450" marR="0" lvl="0" indent="-171450" algn="ctr"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endParaRPr lang="en-GB" sz="1200" b="0" dirty="0">
                        <a:solidFill>
                          <a:schemeClr val="bg1">
                            <a:lumMod val="50000"/>
                          </a:schemeClr>
                        </a:solidFill>
                        <a:effectLst/>
                        <a:latin typeface="Comic Sans MS" panose="030F0902030302020204" pitchFamily="66" charset="0"/>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sp>
        <p:nvSpPr>
          <p:cNvPr id="5" name="Rectangle 4"/>
          <p:cNvSpPr/>
          <p:nvPr/>
        </p:nvSpPr>
        <p:spPr>
          <a:xfrm>
            <a:off x="180871" y="464403"/>
            <a:ext cx="11644812" cy="830997"/>
          </a:xfrm>
          <a:prstGeom prst="rect">
            <a:avLst/>
          </a:prstGeom>
        </p:spPr>
        <p:txBody>
          <a:bodyPr wrap="square">
            <a:spAutoFit/>
          </a:bodyPr>
          <a:lstStyle/>
          <a:p>
            <a:pPr algn="ctr"/>
            <a:r>
              <a:rPr lang="en-US" sz="2400" dirty="0">
                <a:latin typeface="Comic Sans MS" panose="030F0902030302020204" pitchFamily="66" charset="0"/>
                <a:cs typeface="Amatic SC" panose="00000500000000000000" pitchFamily="2" charset="-79"/>
              </a:rPr>
              <a:t>    Diversity texts</a:t>
            </a:r>
            <a:br>
              <a:rPr lang="en-GB" sz="2400" dirty="0">
                <a:latin typeface="Comic Sans MS" panose="030F0902030302020204" pitchFamily="66" charset="0"/>
                <a:cs typeface="Amatic SC" panose="00000500000000000000" pitchFamily="2" charset="-79"/>
              </a:rPr>
            </a:br>
            <a:endParaRPr lang="en-GB" sz="2400" dirty="0">
              <a:latin typeface="Comic Sans MS" panose="030F0902030302020204" pitchFamily="66" charset="0"/>
            </a:endParaRPr>
          </a:p>
        </p:txBody>
      </p:sp>
    </p:spTree>
    <p:extLst>
      <p:ext uri="{BB962C8B-B14F-4D97-AF65-F5344CB8AC3E}">
        <p14:creationId xmlns:p14="http://schemas.microsoft.com/office/powerpoint/2010/main" val="139499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6E296CB-F116-9547-A52F-46C495526079}"/>
              </a:ext>
            </a:extLst>
          </p:cNvPr>
          <p:cNvGraphicFramePr>
            <a:graphicFrameLocks noGrp="1"/>
          </p:cNvGraphicFramePr>
          <p:nvPr>
            <p:ph idx="1"/>
            <p:extLst>
              <p:ext uri="{D42A27DB-BD31-4B8C-83A1-F6EECF244321}">
                <p14:modId xmlns:p14="http://schemas.microsoft.com/office/powerpoint/2010/main" val="2046622365"/>
              </p:ext>
            </p:extLst>
          </p:nvPr>
        </p:nvGraphicFramePr>
        <p:xfrm>
          <a:off x="104502" y="1293223"/>
          <a:ext cx="12087496" cy="2780018"/>
        </p:xfrm>
        <a:graphic>
          <a:graphicData uri="http://schemas.openxmlformats.org/drawingml/2006/table">
            <a:tbl>
              <a:tblPr firstRow="1" bandRow="1">
                <a:tableStyleId>{5C22544A-7EE6-4342-B048-85BDC9FD1C3A}</a:tableStyleId>
              </a:tblPr>
              <a:tblGrid>
                <a:gridCol w="1920376">
                  <a:extLst>
                    <a:ext uri="{9D8B030D-6E8A-4147-A177-3AD203B41FA5}">
                      <a16:colId xmlns:a16="http://schemas.microsoft.com/office/drawing/2014/main" val="3438009792"/>
                    </a:ext>
                  </a:extLst>
                </a:gridCol>
                <a:gridCol w="2108790">
                  <a:extLst>
                    <a:ext uri="{9D8B030D-6E8A-4147-A177-3AD203B41FA5}">
                      <a16:colId xmlns:a16="http://schemas.microsoft.com/office/drawing/2014/main" val="3446350575"/>
                    </a:ext>
                  </a:extLst>
                </a:gridCol>
                <a:gridCol w="2014067">
                  <a:extLst>
                    <a:ext uri="{9D8B030D-6E8A-4147-A177-3AD203B41FA5}">
                      <a16:colId xmlns:a16="http://schemas.microsoft.com/office/drawing/2014/main" val="594361138"/>
                    </a:ext>
                  </a:extLst>
                </a:gridCol>
                <a:gridCol w="2015099">
                  <a:extLst>
                    <a:ext uri="{9D8B030D-6E8A-4147-A177-3AD203B41FA5}">
                      <a16:colId xmlns:a16="http://schemas.microsoft.com/office/drawing/2014/main" val="1823236046"/>
                    </a:ext>
                  </a:extLst>
                </a:gridCol>
                <a:gridCol w="2014582">
                  <a:extLst>
                    <a:ext uri="{9D8B030D-6E8A-4147-A177-3AD203B41FA5}">
                      <a16:colId xmlns:a16="http://schemas.microsoft.com/office/drawing/2014/main" val="911777740"/>
                    </a:ext>
                  </a:extLst>
                </a:gridCol>
                <a:gridCol w="2014582">
                  <a:extLst>
                    <a:ext uri="{9D8B030D-6E8A-4147-A177-3AD203B41FA5}">
                      <a16:colId xmlns:a16="http://schemas.microsoft.com/office/drawing/2014/main" val="2853417337"/>
                    </a:ext>
                  </a:extLst>
                </a:gridCol>
              </a:tblGrid>
              <a:tr h="7683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Comic Sans MS" panose="030F0902030302020204" pitchFamily="66" charset="0"/>
                          <a:cs typeface="Amatic SC" panose="00000500000000000000" pitchFamily="2" charset="-79"/>
                        </a:rPr>
                        <a:t>Autumn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Autumn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Spring 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4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Spring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Comic Sans MS" panose="030F0902030302020204" pitchFamily="66" charset="0"/>
                          <a:ea typeface="+mn-ea"/>
                          <a:cs typeface="Amatic SC" panose="00000500000000000000" pitchFamily="2" charset="-79"/>
                        </a:rPr>
                        <a:t>Summer 1</a:t>
                      </a:r>
                    </a:p>
                    <a:p>
                      <a:pPr algn="ct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400" dirty="0">
                          <a:solidFill>
                            <a:schemeClr val="bg1">
                              <a:lumMod val="50000"/>
                            </a:schemeClr>
                          </a:solidFill>
                          <a:latin typeface="Comic Sans MS" panose="030F0902030302020204" pitchFamily="66" charset="0"/>
                          <a:cs typeface="Amatic SC" panose="00000500000000000000" pitchFamily="2" charset="-79"/>
                        </a:rPr>
                        <a:t>Summer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08952992"/>
                  </a:ext>
                </a:extLst>
              </a:tr>
              <a:tr h="1883421">
                <a:tc>
                  <a:txBody>
                    <a:bodyPr/>
                    <a:lstStyle/>
                    <a:p>
                      <a:pPr marL="0" indent="0">
                        <a:buNone/>
                      </a:pPr>
                      <a:r>
                        <a:rPr lang="en-GB" sz="1400" b="0" dirty="0">
                          <a:solidFill>
                            <a:schemeClr val="tx1"/>
                          </a:solidFill>
                          <a:latin typeface="Comic Sans MS" panose="030F0902030302020204" pitchFamily="66" charset="0"/>
                          <a:cs typeface="Amatic SC" panose="00000500000000000000" pitchFamily="2" charset="-79"/>
                        </a:rPr>
                        <a:t>Myself</a:t>
                      </a:r>
                    </a:p>
                    <a:p>
                      <a:pPr marL="0" indent="0">
                        <a:buNone/>
                      </a:pPr>
                      <a:r>
                        <a:rPr lang="en-GB" sz="1400" b="0" dirty="0">
                          <a:solidFill>
                            <a:schemeClr val="tx1"/>
                          </a:solidFill>
                          <a:latin typeface="Comic Sans MS" panose="030F0902030302020204" pitchFamily="66" charset="0"/>
                          <a:cs typeface="Amatic SC" panose="00000500000000000000" pitchFamily="2" charset="-79"/>
                        </a:rPr>
                        <a:t>Family</a:t>
                      </a:r>
                    </a:p>
                    <a:p>
                      <a:pPr marL="0" indent="0">
                        <a:buNone/>
                      </a:pPr>
                      <a:r>
                        <a:rPr lang="en-GB" sz="1400" b="0" dirty="0">
                          <a:solidFill>
                            <a:schemeClr val="tx1"/>
                          </a:solidFill>
                          <a:latin typeface="Comic Sans MS" panose="030F0902030302020204" pitchFamily="66" charset="0"/>
                          <a:cs typeface="Amatic SC" panose="00000500000000000000" pitchFamily="2" charset="-79"/>
                        </a:rPr>
                        <a:t>Feelings</a:t>
                      </a:r>
                    </a:p>
                    <a:p>
                      <a:pPr marL="0" indent="0">
                        <a:buNone/>
                      </a:pPr>
                      <a:r>
                        <a:rPr lang="en-GB" sz="1400" b="0" dirty="0">
                          <a:solidFill>
                            <a:schemeClr val="tx1"/>
                          </a:solidFill>
                          <a:latin typeface="Comic Sans MS" panose="030F0902030302020204" pitchFamily="66" charset="0"/>
                          <a:cs typeface="Amatic SC" panose="00000500000000000000" pitchFamily="2" charset="-79"/>
                        </a:rPr>
                        <a:t>People in our community</a:t>
                      </a:r>
                    </a:p>
                    <a:p>
                      <a:pPr marL="0" indent="0">
                        <a:buNone/>
                      </a:pPr>
                      <a:r>
                        <a:rPr lang="en-GB" sz="1400" b="0" dirty="0">
                          <a:solidFill>
                            <a:schemeClr val="tx1"/>
                          </a:solidFill>
                          <a:latin typeface="Comic Sans MS" panose="030F0902030302020204" pitchFamily="66" charset="0"/>
                          <a:cs typeface="Amatic SC" panose="00000500000000000000" pitchFamily="2" charset="-79"/>
                        </a:rPr>
                        <a:t>Autumn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Harvest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Diwali</a:t>
                      </a:r>
                    </a:p>
                    <a:p>
                      <a:pPr marL="0" indent="0">
                        <a:buNone/>
                      </a:pPr>
                      <a:endParaRPr lang="en-GB" sz="1400" b="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dirty="0">
                          <a:solidFill>
                            <a:schemeClr val="tx1"/>
                          </a:solidFill>
                          <a:latin typeface="Comic Sans MS" panose="030F0902030302020204" pitchFamily="66" charset="0"/>
                          <a:cs typeface="Amatic SC" panose="00000500000000000000" pitchFamily="2" charset="-79"/>
                        </a:rPr>
                        <a:t>Halloween</a:t>
                      </a:r>
                      <a:endPar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Nursery rhymes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Bonfire night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Christmas</a:t>
                      </a:r>
                    </a:p>
                    <a:p>
                      <a:pPr algn="ctr">
                        <a:lnSpc>
                          <a:spcPct val="107000"/>
                        </a:lnSpc>
                        <a:spcAft>
                          <a:spcPts val="800"/>
                        </a:spcAft>
                      </a:pPr>
                      <a:endParaRPr lang="en-US" sz="1400" b="0" dirty="0">
                        <a:solidFill>
                          <a:schemeClr val="tx1"/>
                        </a:solidFill>
                        <a:latin typeface="Comic Sans MS" panose="030F0902030302020204" pitchFamily="66"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Down on the farm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Animals and their babies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Pets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Chinese new year</a:t>
                      </a:r>
                    </a:p>
                    <a:p>
                      <a:pPr algn="ctr">
                        <a:lnSpc>
                          <a:spcPct val="115000"/>
                        </a:lnSpc>
                        <a:spcAft>
                          <a:spcPts val="0"/>
                        </a:spcAft>
                      </a:pPr>
                      <a:endParaRPr lang="en-GB" sz="1400" b="0" dirty="0">
                        <a:solidFill>
                          <a:schemeClr val="tx1"/>
                        </a:solidFill>
                        <a:effectLst/>
                        <a:latin typeface="Comic Sans MS" panose="030F09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Journeys</a:t>
                      </a:r>
                      <a:endParaRPr kumimoji="0" lang="en-US"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Modes of transport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Space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Easter</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rPr>
                        <a:t>Around the world</a:t>
                      </a:r>
                      <a:endPar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20B0604020202020204" charset="-79"/>
                        </a:rPr>
                        <a:t>Life cycles (Egg and sunflower)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20B0604020202020204" charset="-79"/>
                        </a:rPr>
                        <a:t>Planting seeds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tx1"/>
                          </a:solidFill>
                          <a:effectLst/>
                          <a:uLnTx/>
                          <a:uFillTx/>
                          <a:latin typeface="Comic Sans MS" panose="030F0902030302020204" pitchFamily="66" charset="0"/>
                          <a:ea typeface="+mn-ea"/>
                          <a:cs typeface="Amatic SC" panose="020B0604020202020204" charset="-79"/>
                        </a:rPr>
                        <a:t>Minibeasts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effectLst/>
                          <a:latin typeface="Comic Sans MS" panose="030F0902030302020204" pitchFamily="66" charset="0"/>
                          <a:ea typeface="Calibri" panose="020F0502020204030204" pitchFamily="34" charset="0"/>
                          <a:cs typeface="Amatic SC" panose="00000500000000000000" pitchFamily="2" charset="-79"/>
                        </a:rPr>
                        <a:t>Under the sea</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effectLst/>
                          <a:latin typeface="Comic Sans MS" panose="030F0902030302020204" pitchFamily="66" charset="0"/>
                          <a:ea typeface="Calibri" panose="020F0502020204030204" pitchFamily="34" charset="0"/>
                          <a:cs typeface="Amatic SC" panose="00000500000000000000" pitchFamily="2" charset="-79"/>
                        </a:rPr>
                        <a:t>Sea creatures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effectLst/>
                          <a:latin typeface="Comic Sans MS" panose="030F0902030302020204" pitchFamily="66" charset="0"/>
                          <a:ea typeface="Calibri" panose="020F0502020204030204" pitchFamily="34" charset="0"/>
                          <a:cs typeface="Amatic SC" panose="00000500000000000000" pitchFamily="2" charset="-79"/>
                        </a:rPr>
                        <a:t>Pirates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400" b="0" dirty="0">
                          <a:solidFill>
                            <a:schemeClr val="tx1"/>
                          </a:solidFill>
                          <a:effectLst/>
                          <a:latin typeface="Comic Sans MS" panose="030F0902030302020204" pitchFamily="66" charset="0"/>
                          <a:ea typeface="Calibri" panose="020F0502020204030204" pitchFamily="34" charset="0"/>
                          <a:cs typeface="Amatic SC" panose="00000500000000000000" pitchFamily="2" charset="-79"/>
                        </a:rPr>
                        <a:t>Sea conversation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556625795"/>
                  </a:ext>
                </a:extLst>
              </a:tr>
            </a:tbl>
          </a:graphicData>
        </a:graphic>
      </p:graphicFrame>
      <p:sp>
        <p:nvSpPr>
          <p:cNvPr id="5" name="TextBox 4">
            <a:extLst>
              <a:ext uri="{FF2B5EF4-FFF2-40B4-BE49-F238E27FC236}">
                <a16:creationId xmlns:a16="http://schemas.microsoft.com/office/drawing/2014/main" id="{817C0DA1-9631-6640-9AB1-63FB93CA6A63}"/>
              </a:ext>
            </a:extLst>
          </p:cNvPr>
          <p:cNvSpPr txBox="1"/>
          <p:nvPr/>
        </p:nvSpPr>
        <p:spPr>
          <a:xfrm>
            <a:off x="3796292" y="403842"/>
            <a:ext cx="5271247" cy="369332"/>
          </a:xfrm>
          <a:prstGeom prst="rect">
            <a:avLst/>
          </a:prstGeom>
          <a:noFill/>
        </p:spPr>
        <p:txBody>
          <a:bodyPr wrap="square" rtlCol="0">
            <a:spAutoFit/>
          </a:bodyPr>
          <a:lstStyle/>
          <a:p>
            <a:r>
              <a:rPr lang="en-GB" dirty="0"/>
              <a:t>Possible themes, interests and lines of enquiry</a:t>
            </a:r>
          </a:p>
        </p:txBody>
      </p:sp>
    </p:spTree>
    <p:extLst>
      <p:ext uri="{BB962C8B-B14F-4D97-AF65-F5344CB8AC3E}">
        <p14:creationId xmlns:p14="http://schemas.microsoft.com/office/powerpoint/2010/main" val="343592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CCD0A304-4BB0-FD4B-B6A7-01207002040A}"/>
              </a:ext>
            </a:extLst>
          </p:cNvPr>
          <p:cNvGraphicFramePr>
            <a:graphicFrameLocks noGrp="1"/>
          </p:cNvGraphicFramePr>
          <p:nvPr>
            <p:extLst>
              <p:ext uri="{D42A27DB-BD31-4B8C-83A1-F6EECF244321}">
                <p14:modId xmlns:p14="http://schemas.microsoft.com/office/powerpoint/2010/main" val="424808001"/>
              </p:ext>
            </p:extLst>
          </p:nvPr>
        </p:nvGraphicFramePr>
        <p:xfrm>
          <a:off x="471366" y="113311"/>
          <a:ext cx="9741581" cy="3134900"/>
        </p:xfrm>
        <a:graphic>
          <a:graphicData uri="http://schemas.openxmlformats.org/drawingml/2006/table">
            <a:tbl>
              <a:tblPr firstRow="1" bandRow="1">
                <a:tableStyleId>{93296810-A885-4BE3-A3E7-6D5BEEA58F35}</a:tableStyleId>
              </a:tblPr>
              <a:tblGrid>
                <a:gridCol w="3735371">
                  <a:extLst>
                    <a:ext uri="{9D8B030D-6E8A-4147-A177-3AD203B41FA5}">
                      <a16:colId xmlns:a16="http://schemas.microsoft.com/office/drawing/2014/main" val="755577658"/>
                    </a:ext>
                  </a:extLst>
                </a:gridCol>
                <a:gridCol w="3345926">
                  <a:extLst>
                    <a:ext uri="{9D8B030D-6E8A-4147-A177-3AD203B41FA5}">
                      <a16:colId xmlns:a16="http://schemas.microsoft.com/office/drawing/2014/main" val="2398001529"/>
                    </a:ext>
                  </a:extLst>
                </a:gridCol>
                <a:gridCol w="2660284">
                  <a:extLst>
                    <a:ext uri="{9D8B030D-6E8A-4147-A177-3AD203B41FA5}">
                      <a16:colId xmlns:a16="http://schemas.microsoft.com/office/drawing/2014/main" val="1308178760"/>
                    </a:ext>
                  </a:extLst>
                </a:gridCol>
              </a:tblGrid>
              <a:tr h="268764">
                <a:tc gridSpan="3">
                  <a:txBody>
                    <a:bodyPr/>
                    <a:lstStyle/>
                    <a:p>
                      <a:pPr algn="ctr"/>
                      <a:r>
                        <a:rPr lang="en-GB" sz="1100" dirty="0">
                          <a:solidFill>
                            <a:schemeClr val="tx1"/>
                          </a:solidFill>
                          <a:latin typeface="Comic Sans MS" panose="030F0902030302020204" pitchFamily="66" charset="0"/>
                        </a:rPr>
                        <a:t>Understanding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175348672"/>
                  </a:ext>
                </a:extLst>
              </a:tr>
              <a:tr h="336589">
                <a:tc>
                  <a:txBody>
                    <a:bodyPr/>
                    <a:lstStyle/>
                    <a:p>
                      <a:pPr algn="ctr"/>
                      <a:r>
                        <a:rPr lang="en-GB" sz="1100" dirty="0">
                          <a:latin typeface="Comic Sans MS" panose="030F0902030302020204" pitchFamily="66" charset="0"/>
                        </a:rPr>
                        <a:t>History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latin typeface="Comic Sans MS" panose="030F0902030302020204" pitchFamily="66" charset="0"/>
                        </a:rPr>
                        <a:t>Geography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100" dirty="0">
                          <a:latin typeface="Comic Sans MS" panose="030F0902030302020204" pitchFamily="66" charset="0"/>
                        </a:rPr>
                        <a:t>Science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71177799"/>
                  </a:ext>
                </a:extLst>
              </a:tr>
              <a:tr h="2529547">
                <a:tc>
                  <a:txBody>
                    <a:bodyPr/>
                    <a:lstStyle/>
                    <a:p>
                      <a:r>
                        <a:rPr lang="en-GB" sz="1100" dirty="0">
                          <a:latin typeface="Comic Sans MS" panose="030F0902030302020204" pitchFamily="66" charset="0"/>
                        </a:rPr>
                        <a:t>Past/ present</a:t>
                      </a:r>
                    </a:p>
                    <a:p>
                      <a:r>
                        <a:rPr lang="en-GB" sz="1100" dirty="0">
                          <a:latin typeface="Comic Sans MS" panose="030F0902030302020204" pitchFamily="66" charset="0"/>
                        </a:rPr>
                        <a:t>Compare/ contrast</a:t>
                      </a:r>
                    </a:p>
                    <a:p>
                      <a:r>
                        <a:rPr lang="en-GB" sz="1100" dirty="0">
                          <a:latin typeface="Comic Sans MS" panose="030F0902030302020204" pitchFamily="66" charset="0"/>
                        </a:rPr>
                        <a:t>Old/ new</a:t>
                      </a:r>
                    </a:p>
                    <a:p>
                      <a:r>
                        <a:rPr lang="en-GB" sz="1100" dirty="0">
                          <a:latin typeface="Comic Sans MS" panose="030F0902030302020204" pitchFamily="66" charset="0"/>
                        </a:rPr>
                        <a:t>Family vocabulary e.g. grandparents</a:t>
                      </a:r>
                    </a:p>
                    <a:p>
                      <a:r>
                        <a:rPr lang="en-GB" sz="1100" dirty="0">
                          <a:latin typeface="Comic Sans MS" panose="030F0902030302020204" pitchFamily="66" charset="0"/>
                        </a:rPr>
                        <a:t>Time vocabulary e.g. yesterday</a:t>
                      </a:r>
                    </a:p>
                    <a:p>
                      <a:r>
                        <a:rPr lang="en-GB" sz="1100" dirty="0">
                          <a:latin typeface="Comic Sans MS" panose="030F0902030302020204" pitchFamily="66" charset="0"/>
                        </a:rPr>
                        <a:t>Before/ after/ a year ago</a:t>
                      </a:r>
                    </a:p>
                    <a:p>
                      <a:r>
                        <a:rPr lang="en-GB" sz="1100" dirty="0">
                          <a:latin typeface="Comic Sans MS" panose="030F0902030302020204" pitchFamily="66" charset="0"/>
                        </a:rPr>
                        <a:t>Historical figures- Guy Fawkes, Queen Elizabeth 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Comic Sans MS" panose="030F0902030302020204" pitchFamily="66" charset="0"/>
                        </a:rPr>
                        <a:t>Buildings/ Structures</a:t>
                      </a:r>
                    </a:p>
                    <a:p>
                      <a:r>
                        <a:rPr lang="en-GB" sz="1100" dirty="0">
                          <a:latin typeface="Comic Sans MS" panose="030F0902030302020204" pitchFamily="66" charset="0"/>
                        </a:rPr>
                        <a:t>Shops, houses, places of interest e.g. library, police station, beach Northumberland Park, North Shields, Church, UK, fish quay, church, town, woods</a:t>
                      </a:r>
                    </a:p>
                    <a:p>
                      <a:r>
                        <a:rPr lang="en-GB" sz="1100" dirty="0">
                          <a:latin typeface="Comic Sans MS" panose="030F0902030302020204" pitchFamily="66" charset="0"/>
                        </a:rPr>
                        <a:t>Weather words e.g. rain, wind, snow</a:t>
                      </a:r>
                    </a:p>
                    <a:p>
                      <a:r>
                        <a:rPr lang="en-GB" sz="1100" dirty="0">
                          <a:latin typeface="Comic Sans MS" panose="030F0902030302020204" pitchFamily="66" charset="0"/>
                        </a:rPr>
                        <a:t>Seasonal words e.g. autumn winter</a:t>
                      </a:r>
                    </a:p>
                    <a:p>
                      <a:r>
                        <a:rPr lang="en-GB" sz="1100" dirty="0">
                          <a:latin typeface="Comic Sans MS" panose="030F0902030302020204" pitchFamily="66" charset="0"/>
                        </a:rPr>
                        <a:t>Seasonal clothes e.g. wellies etc</a:t>
                      </a:r>
                    </a:p>
                    <a:p>
                      <a:r>
                        <a:rPr lang="en-GB" sz="1100" dirty="0">
                          <a:latin typeface="Comic Sans MS" panose="030F0902030302020204" pitchFamily="66" charset="0"/>
                        </a:rPr>
                        <a:t>Directional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Comic Sans MS" panose="030F0902030302020204" pitchFamily="66" charset="0"/>
                        </a:rPr>
                        <a:t>Plant, leaves, stem, flower seeds, animal, mini beast names, magnifying class, habitat, attract, repel, metal, wood, fabric, waterproof, float, sink, life cycle, growth, chick, hatch, melt, freeze, human body e.g. body parts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61514231"/>
                  </a:ext>
                </a:extLst>
              </a:tr>
            </a:tbl>
          </a:graphicData>
        </a:graphic>
      </p:graphicFrame>
      <p:graphicFrame>
        <p:nvGraphicFramePr>
          <p:cNvPr id="9" name="Table 8">
            <a:extLst>
              <a:ext uri="{FF2B5EF4-FFF2-40B4-BE49-F238E27FC236}">
                <a16:creationId xmlns:a16="http://schemas.microsoft.com/office/drawing/2014/main" id="{B9A1A1BA-524D-6740-8CAE-C44CFC275A5C}"/>
              </a:ext>
            </a:extLst>
          </p:cNvPr>
          <p:cNvGraphicFramePr>
            <a:graphicFrameLocks noGrp="1"/>
          </p:cNvGraphicFramePr>
          <p:nvPr>
            <p:extLst>
              <p:ext uri="{D42A27DB-BD31-4B8C-83A1-F6EECF244321}">
                <p14:modId xmlns:p14="http://schemas.microsoft.com/office/powerpoint/2010/main" val="471895073"/>
              </p:ext>
            </p:extLst>
          </p:nvPr>
        </p:nvGraphicFramePr>
        <p:xfrm>
          <a:off x="471367" y="3459290"/>
          <a:ext cx="9741580" cy="3314862"/>
        </p:xfrm>
        <a:graphic>
          <a:graphicData uri="http://schemas.openxmlformats.org/drawingml/2006/table">
            <a:tbl>
              <a:tblPr firstRow="1" bandRow="1">
                <a:tableStyleId>{93296810-A885-4BE3-A3E7-6D5BEEA58F35}</a:tableStyleId>
              </a:tblPr>
              <a:tblGrid>
                <a:gridCol w="3603709">
                  <a:extLst>
                    <a:ext uri="{9D8B030D-6E8A-4147-A177-3AD203B41FA5}">
                      <a16:colId xmlns:a16="http://schemas.microsoft.com/office/drawing/2014/main" val="1553237216"/>
                    </a:ext>
                  </a:extLst>
                </a:gridCol>
                <a:gridCol w="3301752">
                  <a:extLst>
                    <a:ext uri="{9D8B030D-6E8A-4147-A177-3AD203B41FA5}">
                      <a16:colId xmlns:a16="http://schemas.microsoft.com/office/drawing/2014/main" val="576452945"/>
                    </a:ext>
                  </a:extLst>
                </a:gridCol>
                <a:gridCol w="2836119">
                  <a:extLst>
                    <a:ext uri="{9D8B030D-6E8A-4147-A177-3AD203B41FA5}">
                      <a16:colId xmlns:a16="http://schemas.microsoft.com/office/drawing/2014/main" val="1240204339"/>
                    </a:ext>
                  </a:extLst>
                </a:gridCol>
              </a:tblGrid>
              <a:tr h="0">
                <a:tc>
                  <a:txBody>
                    <a:bodyPr/>
                    <a:lstStyle/>
                    <a:p>
                      <a:pPr algn="ctr"/>
                      <a:r>
                        <a:rPr lang="en-GB" sz="1100" b="0" dirty="0">
                          <a:solidFill>
                            <a:schemeClr val="tx1"/>
                          </a:solidFill>
                          <a:latin typeface="Comic Sans MS" panose="030F0902030302020204" pitchFamily="66" charset="0"/>
                        </a:rPr>
                        <a:t>Personal, social and emotional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a:r>
                        <a:rPr lang="en-GB" sz="1100" b="0" dirty="0">
                          <a:solidFill>
                            <a:schemeClr val="tx1"/>
                          </a:solidFill>
                          <a:latin typeface="Comic Sans MS" panose="030F0902030302020204" pitchFamily="66" charset="0"/>
                        </a:rPr>
                        <a:t>Physical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GB" sz="1100" b="0" dirty="0">
                          <a:solidFill>
                            <a:schemeClr val="tx1"/>
                          </a:solidFill>
                          <a:latin typeface="Comic Sans MS" panose="030F0902030302020204" pitchFamily="66" charset="0"/>
                        </a:rPr>
                        <a:t>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extLst>
                  <a:ext uri="{0D108BD9-81ED-4DB2-BD59-A6C34878D82A}">
                    <a16:rowId xmlns:a16="http://schemas.microsoft.com/office/drawing/2014/main" val="3910900634"/>
                  </a:ext>
                </a:extLst>
              </a:tr>
              <a:tr h="3055782">
                <a:tc>
                  <a:txBody>
                    <a:bodyPr/>
                    <a:lstStyle/>
                    <a:p>
                      <a:r>
                        <a:rPr lang="en-GB" sz="1100" dirty="0">
                          <a:latin typeface="Comic Sans MS" panose="030F0902030302020204" pitchFamily="66" charset="0"/>
                        </a:rPr>
                        <a:t>Behaviour, friend, kind, the best we can be, share, respect, take turns, fair, talk, ask, question, find out, sold problem, feelings, happy, sad, excited, worried, scared, afraid, nervous, brave, try, have a go, reason, talk, speak, interests, opinions, ideas, like, dislike, tooth brushing vocabulary, healthy food vocabulary, hygiene, exercise, resilience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Comic Sans MS" panose="030F0902030302020204" pitchFamily="66" charset="0"/>
                        </a:rPr>
                        <a:t>Exercise, heartbeat, sweat, apparatus, bench, mat, climb, balance, crawl, jump, hop, skip, team, muscles, negotiate, space, command, instruction, pattern, chase, obstacles, push, push, throw, catch, bounce, kick, bat, ride, gymnastics, multi-skills, pass, aim, competition</a:t>
                      </a:r>
                    </a:p>
                    <a:p>
                      <a:endParaRPr lang="en-GB" sz="1100" dirty="0">
                        <a:latin typeface="Comic Sans MS" panose="030F0902030302020204" pitchFamily="66" charset="0"/>
                      </a:endParaRPr>
                    </a:p>
                    <a:p>
                      <a:r>
                        <a:rPr lang="en-GB" sz="1100" dirty="0">
                          <a:latin typeface="Comic Sans MS" panose="030F0902030302020204" pitchFamily="66" charset="0"/>
                        </a:rPr>
                        <a:t>Pinch, squeeze, cut, pincer, pour, control, grip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100" dirty="0">
                          <a:latin typeface="Comic Sans MS" panose="030F0902030302020204" pitchFamily="66" charset="0"/>
                        </a:rPr>
                        <a:t>Number zero, number one, two, three etc</a:t>
                      </a:r>
                    </a:p>
                    <a:p>
                      <a:r>
                        <a:rPr lang="en-GB" sz="1100" dirty="0">
                          <a:latin typeface="Comic Sans MS" panose="030F0902030302020204" pitchFamily="66" charset="0"/>
                        </a:rPr>
                        <a:t>guess, how many, the same as, too many, too few, not enough, enough, more, larger, bigger, greater, fewer, smaller, less fewest, smallest</a:t>
                      </a:r>
                    </a:p>
                    <a:p>
                      <a:r>
                        <a:rPr lang="en-GB" sz="1100" dirty="0">
                          <a:latin typeface="Comic Sans MS" panose="030F0902030302020204" pitchFamily="66" charset="0"/>
                        </a:rPr>
                        <a:t>Pattern, pair, total, forwards, backwards</a:t>
                      </a:r>
                    </a:p>
                    <a:p>
                      <a:r>
                        <a:rPr lang="en-GB" sz="1100" dirty="0">
                          <a:latin typeface="Comic Sans MS" panose="030F0902030302020204" pitchFamily="66" charset="0"/>
                        </a:rPr>
                        <a:t>language of shape, size, position, time, capacity, weight, measurement, money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8386135"/>
                  </a:ext>
                </a:extLst>
              </a:tr>
            </a:tbl>
          </a:graphicData>
        </a:graphic>
      </p:graphicFrame>
    </p:spTree>
    <p:extLst>
      <p:ext uri="{BB962C8B-B14F-4D97-AF65-F5344CB8AC3E}">
        <p14:creationId xmlns:p14="http://schemas.microsoft.com/office/powerpoint/2010/main" val="584424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20957476-D80F-054F-8DCB-7535B957722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33060"/>
          <a:stretch/>
        </p:blipFill>
        <p:spPr>
          <a:xfrm>
            <a:off x="876966" y="464899"/>
            <a:ext cx="8756432" cy="5124532"/>
          </a:xfrm>
        </p:spPr>
      </p:pic>
    </p:spTree>
    <p:extLst>
      <p:ext uri="{BB962C8B-B14F-4D97-AF65-F5344CB8AC3E}">
        <p14:creationId xmlns:p14="http://schemas.microsoft.com/office/powerpoint/2010/main" val="3848579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3F31E4C-12B1-DA4A-9C65-FF4B5D1C6546}"/>
              </a:ext>
            </a:extLst>
          </p:cNvPr>
          <p:cNvSpPr>
            <a:spLocks noGrp="1"/>
          </p:cNvSpPr>
          <p:nvPr>
            <p:ph idx="1"/>
          </p:nvPr>
        </p:nvSpPr>
        <p:spPr>
          <a:xfrm>
            <a:off x="3180615" y="4844965"/>
            <a:ext cx="5480060" cy="1098866"/>
          </a:xfrm>
        </p:spPr>
        <p:txBody>
          <a:bodyPr/>
          <a:lstStyle/>
          <a:p>
            <a:pPr marL="0" indent="0" algn="ctr" fontAlgn="t">
              <a:buNone/>
            </a:pPr>
            <a:r>
              <a:rPr lang="en-US" sz="2000" i="1" dirty="0">
                <a:latin typeface="Comic Sans MS" panose="030F0902030302020204" pitchFamily="66" charset="0"/>
              </a:rPr>
              <a:t>Embedded into curriculum and school life</a:t>
            </a:r>
            <a:endParaRPr lang="en-GB" sz="2000" dirty="0">
              <a:latin typeface="Comic Sans MS" panose="030F0902030302020204" pitchFamily="66" charset="0"/>
            </a:endParaRPr>
          </a:p>
          <a:p>
            <a:endParaRPr lang="en-GB" dirty="0"/>
          </a:p>
          <a:p>
            <a:endParaRPr lang="en-GB" dirty="0"/>
          </a:p>
        </p:txBody>
      </p:sp>
      <p:graphicFrame>
        <p:nvGraphicFramePr>
          <p:cNvPr id="4" name="Table 5">
            <a:extLst>
              <a:ext uri="{FF2B5EF4-FFF2-40B4-BE49-F238E27FC236}">
                <a16:creationId xmlns:a16="http://schemas.microsoft.com/office/drawing/2014/main" id="{88FEDE81-5554-B546-900C-71F3AADB6729}"/>
              </a:ext>
            </a:extLst>
          </p:cNvPr>
          <p:cNvGraphicFramePr>
            <a:graphicFrameLocks noGrp="1"/>
          </p:cNvGraphicFramePr>
          <p:nvPr>
            <p:extLst>
              <p:ext uri="{D42A27DB-BD31-4B8C-83A1-F6EECF244321}">
                <p14:modId xmlns:p14="http://schemas.microsoft.com/office/powerpoint/2010/main" val="2029088892"/>
              </p:ext>
            </p:extLst>
          </p:nvPr>
        </p:nvGraphicFramePr>
        <p:xfrm>
          <a:off x="0" y="1463040"/>
          <a:ext cx="12094462" cy="2670048"/>
        </p:xfrm>
        <a:graphic>
          <a:graphicData uri="http://schemas.openxmlformats.org/drawingml/2006/table">
            <a:tbl>
              <a:tblPr firstRow="1" bandRow="1">
                <a:tableStyleId>{5940675A-B579-460E-94D1-54222C63F5DA}</a:tableStyleId>
              </a:tblPr>
              <a:tblGrid>
                <a:gridCol w="1727780">
                  <a:extLst>
                    <a:ext uri="{9D8B030D-6E8A-4147-A177-3AD203B41FA5}">
                      <a16:colId xmlns:a16="http://schemas.microsoft.com/office/drawing/2014/main" val="2111704547"/>
                    </a:ext>
                  </a:extLst>
                </a:gridCol>
                <a:gridCol w="1727780">
                  <a:extLst>
                    <a:ext uri="{9D8B030D-6E8A-4147-A177-3AD203B41FA5}">
                      <a16:colId xmlns:a16="http://schemas.microsoft.com/office/drawing/2014/main" val="2692117725"/>
                    </a:ext>
                  </a:extLst>
                </a:gridCol>
                <a:gridCol w="1727780">
                  <a:extLst>
                    <a:ext uri="{9D8B030D-6E8A-4147-A177-3AD203B41FA5}">
                      <a16:colId xmlns:a16="http://schemas.microsoft.com/office/drawing/2014/main" val="2166008695"/>
                    </a:ext>
                  </a:extLst>
                </a:gridCol>
                <a:gridCol w="1499764">
                  <a:extLst>
                    <a:ext uri="{9D8B030D-6E8A-4147-A177-3AD203B41FA5}">
                      <a16:colId xmlns:a16="http://schemas.microsoft.com/office/drawing/2014/main" val="1123717332"/>
                    </a:ext>
                  </a:extLst>
                </a:gridCol>
                <a:gridCol w="1955798">
                  <a:extLst>
                    <a:ext uri="{9D8B030D-6E8A-4147-A177-3AD203B41FA5}">
                      <a16:colId xmlns:a16="http://schemas.microsoft.com/office/drawing/2014/main" val="1512128692"/>
                    </a:ext>
                  </a:extLst>
                </a:gridCol>
                <a:gridCol w="1727780">
                  <a:extLst>
                    <a:ext uri="{9D8B030D-6E8A-4147-A177-3AD203B41FA5}">
                      <a16:colId xmlns:a16="http://schemas.microsoft.com/office/drawing/2014/main" val="2014808"/>
                    </a:ext>
                  </a:extLst>
                </a:gridCol>
                <a:gridCol w="1727780">
                  <a:extLst>
                    <a:ext uri="{9D8B030D-6E8A-4147-A177-3AD203B41FA5}">
                      <a16:colId xmlns:a16="http://schemas.microsoft.com/office/drawing/2014/main" val="1938152250"/>
                    </a:ext>
                  </a:extLst>
                </a:gridCol>
              </a:tblGrid>
              <a:tr h="350170">
                <a:tc>
                  <a:txBody>
                    <a:bodyPr/>
                    <a:lstStyle/>
                    <a:p>
                      <a:pPr algn="ctr"/>
                      <a:r>
                        <a:rPr lang="en-GB" sz="1200" b="1" dirty="0">
                          <a:latin typeface="Comic Sans MS" panose="030F0902030302020204" pitchFamily="66" charset="0"/>
                        </a:rPr>
                        <a:t>Compassion Cat</a:t>
                      </a:r>
                    </a:p>
                  </a:txBody>
                  <a:tcPr>
                    <a:solidFill>
                      <a:schemeClr val="accent1">
                        <a:lumMod val="60000"/>
                        <a:lumOff val="40000"/>
                      </a:schemeClr>
                    </a:solidFill>
                  </a:tcPr>
                </a:tc>
                <a:tc>
                  <a:txBody>
                    <a:bodyPr/>
                    <a:lstStyle/>
                    <a:p>
                      <a:pPr algn="ctr"/>
                      <a:r>
                        <a:rPr lang="en-GB" sz="1200" b="1" dirty="0">
                          <a:latin typeface="Comic Sans MS" panose="030F0902030302020204" pitchFamily="66" charset="0"/>
                        </a:rPr>
                        <a:t>Fred Friendship</a:t>
                      </a:r>
                    </a:p>
                  </a:txBody>
                  <a:tcPr>
                    <a:solidFill>
                      <a:schemeClr val="accent1">
                        <a:lumMod val="60000"/>
                        <a:lumOff val="40000"/>
                      </a:schemeClr>
                    </a:solidFill>
                  </a:tcPr>
                </a:tc>
                <a:tc>
                  <a:txBody>
                    <a:bodyPr/>
                    <a:lstStyle/>
                    <a:p>
                      <a:pPr algn="ctr"/>
                      <a:r>
                        <a:rPr lang="en-GB" sz="1200" b="1" dirty="0">
                          <a:latin typeface="Comic Sans MS" panose="030F0902030302020204" pitchFamily="66" charset="0"/>
                        </a:rPr>
                        <a:t>Faye Forgiveness</a:t>
                      </a:r>
                    </a:p>
                  </a:txBody>
                  <a:tcPr>
                    <a:solidFill>
                      <a:schemeClr val="accent1">
                        <a:lumMod val="60000"/>
                        <a:lumOff val="40000"/>
                      </a:schemeClr>
                    </a:solidFill>
                  </a:tcPr>
                </a:tc>
                <a:tc>
                  <a:txBody>
                    <a:bodyPr/>
                    <a:lstStyle/>
                    <a:p>
                      <a:pPr algn="ctr"/>
                      <a:r>
                        <a:rPr lang="en-GB" sz="1200" b="1" dirty="0">
                          <a:latin typeface="Comic Sans MS" panose="030F0902030302020204" pitchFamily="66" charset="0"/>
                        </a:rPr>
                        <a:t>Kiki Koinonia</a:t>
                      </a:r>
                    </a:p>
                  </a:txBody>
                  <a:tcPr>
                    <a:solidFill>
                      <a:schemeClr val="accent1">
                        <a:lumMod val="60000"/>
                        <a:lumOff val="40000"/>
                      </a:schemeClr>
                    </a:solidFill>
                  </a:tcPr>
                </a:tc>
                <a:tc>
                  <a:txBody>
                    <a:bodyPr/>
                    <a:lstStyle/>
                    <a:p>
                      <a:pPr algn="ctr"/>
                      <a:r>
                        <a:rPr lang="en-GB" sz="1200" b="1" dirty="0">
                          <a:latin typeface="Comic Sans MS" panose="030F0902030302020204" pitchFamily="66" charset="0"/>
                        </a:rPr>
                        <a:t>Rachel Respect</a:t>
                      </a:r>
                    </a:p>
                  </a:txBody>
                  <a:tcPr>
                    <a:solidFill>
                      <a:schemeClr val="accent1">
                        <a:lumMod val="60000"/>
                        <a:lumOff val="40000"/>
                      </a:schemeClr>
                    </a:solidFill>
                  </a:tcPr>
                </a:tc>
                <a:tc>
                  <a:txBody>
                    <a:bodyPr/>
                    <a:lstStyle/>
                    <a:p>
                      <a:pPr algn="ctr"/>
                      <a:r>
                        <a:rPr lang="en-GB" sz="1200" b="1" dirty="0">
                          <a:latin typeface="Comic Sans MS" panose="030F0902030302020204" pitchFamily="66" charset="0"/>
                        </a:rPr>
                        <a:t>Tom Trust</a:t>
                      </a:r>
                    </a:p>
                  </a:txBody>
                  <a:tcPr>
                    <a:solidFill>
                      <a:schemeClr val="accent1">
                        <a:lumMod val="60000"/>
                        <a:lumOff val="40000"/>
                      </a:schemeClr>
                    </a:solidFill>
                  </a:tcPr>
                </a:tc>
                <a:tc>
                  <a:txBody>
                    <a:bodyPr/>
                    <a:lstStyle/>
                    <a:p>
                      <a:pPr algn="ctr"/>
                      <a:r>
                        <a:rPr lang="en-GB" sz="1200" b="1" dirty="0">
                          <a:latin typeface="Comic Sans MS" panose="030F0902030302020204" pitchFamily="66" charset="0"/>
                        </a:rPr>
                        <a:t>Theo Thankfulness</a:t>
                      </a:r>
                    </a:p>
                  </a:txBody>
                  <a:tcPr>
                    <a:solidFill>
                      <a:schemeClr val="accent1">
                        <a:lumMod val="60000"/>
                        <a:lumOff val="40000"/>
                      </a:schemeClr>
                    </a:solidFill>
                  </a:tcPr>
                </a:tc>
                <a:extLst>
                  <a:ext uri="{0D108BD9-81ED-4DB2-BD59-A6C34878D82A}">
                    <a16:rowId xmlns:a16="http://schemas.microsoft.com/office/drawing/2014/main" val="185538241"/>
                  </a:ext>
                </a:extLst>
              </a:tr>
              <a:tr h="2319878">
                <a:tc>
                  <a:txBody>
                    <a:bodyPr/>
                    <a:lstStyle/>
                    <a:p>
                      <a:r>
                        <a:rPr lang="en-GB" sz="1100" dirty="0">
                          <a:latin typeface="Comic Sans MS" panose="030F0902030302020204" pitchFamily="66" charset="0"/>
                        </a:rPr>
                        <a:t>Awareness of feelings</a:t>
                      </a:r>
                    </a:p>
                    <a:p>
                      <a:r>
                        <a:rPr lang="en-GB" sz="1100" dirty="0">
                          <a:latin typeface="Comic Sans MS" panose="030F0902030302020204" pitchFamily="66" charset="0"/>
                        </a:rPr>
                        <a:t>Kindness and friendship to other people</a:t>
                      </a:r>
                    </a:p>
                    <a:p>
                      <a:r>
                        <a:rPr lang="en-GB" sz="1100" dirty="0">
                          <a:latin typeface="Comic Sans MS" panose="030F0902030302020204" pitchFamily="66" charset="0"/>
                        </a:rPr>
                        <a:t>Celebrate own and others achievements</a:t>
                      </a:r>
                    </a:p>
                    <a:p>
                      <a:endParaRPr lang="en-GB" sz="1100" dirty="0">
                        <a:latin typeface="Comic Sans MS" panose="030F0902030302020204" pitchFamily="66" charset="0"/>
                      </a:endParaRPr>
                    </a:p>
                  </a:txBody>
                  <a:tcPr/>
                </a:tc>
                <a:tc>
                  <a:txBody>
                    <a:bodyPr/>
                    <a:lstStyle/>
                    <a:p>
                      <a:r>
                        <a:rPr lang="en-GB" sz="1100" dirty="0">
                          <a:latin typeface="Comic Sans MS" panose="030F0902030302020204" pitchFamily="66" charset="0"/>
                        </a:rPr>
                        <a:t>Value the importance of good friends</a:t>
                      </a:r>
                    </a:p>
                    <a:p>
                      <a:r>
                        <a:rPr lang="en-GB" sz="1100" dirty="0">
                          <a:latin typeface="Comic Sans MS" panose="030F0902030302020204" pitchFamily="66" charset="0"/>
                        </a:rPr>
                        <a:t>Recognise that friends can disagree</a:t>
                      </a:r>
                    </a:p>
                    <a:p>
                      <a:r>
                        <a:rPr lang="en-GB" sz="1100" dirty="0">
                          <a:latin typeface="Comic Sans MS" panose="030F0902030302020204" pitchFamily="66" charset="0"/>
                        </a:rPr>
                        <a:t>Be a trustworthy and trusting friends</a:t>
                      </a:r>
                    </a:p>
                    <a:p>
                      <a:r>
                        <a:rPr lang="en-GB" sz="1100" dirty="0">
                          <a:latin typeface="Comic Sans MS" panose="030F0902030302020204" pitchFamily="66" charset="0"/>
                        </a:rPr>
                        <a:t>Be a friend not a follower</a:t>
                      </a:r>
                    </a:p>
                  </a:txBody>
                  <a:tcPr/>
                </a:tc>
                <a:tc>
                  <a:txBody>
                    <a:bodyPr/>
                    <a:lstStyle/>
                    <a:p>
                      <a:r>
                        <a:rPr lang="en-GB" sz="1100" dirty="0">
                          <a:latin typeface="Comic Sans MS" panose="030F0902030302020204" pitchFamily="66" charset="0"/>
                        </a:rPr>
                        <a:t>Forgive those who ask for forgives</a:t>
                      </a:r>
                    </a:p>
                    <a:p>
                      <a:r>
                        <a:rPr lang="en-GB" sz="1100" dirty="0">
                          <a:latin typeface="Comic Sans MS" panose="030F0902030302020204" pitchFamily="66" charset="0"/>
                        </a:rPr>
                        <a:t>Forgive my own mistakes</a:t>
                      </a:r>
                    </a:p>
                    <a:p>
                      <a:r>
                        <a:rPr lang="en-GB" sz="1100" dirty="0">
                          <a:latin typeface="Comic Sans MS" panose="030F0902030302020204" pitchFamily="66" charset="0"/>
                        </a:rPr>
                        <a:t>Forgive mistakes of others</a:t>
                      </a:r>
                    </a:p>
                    <a:p>
                      <a:r>
                        <a:rPr lang="en-GB" sz="1100" dirty="0">
                          <a:latin typeface="Comic Sans MS" panose="030F0902030302020204" pitchFamily="66" charset="0"/>
                        </a:rPr>
                        <a:t>Ability to move on from dispute</a:t>
                      </a:r>
                    </a:p>
                  </a:txBody>
                  <a:tcPr/>
                </a:tc>
                <a:tc>
                  <a:txBody>
                    <a:bodyPr/>
                    <a:lstStyle/>
                    <a:p>
                      <a:r>
                        <a:rPr lang="en-GB" sz="1100" dirty="0">
                          <a:latin typeface="Comic Sans MS" panose="030F0902030302020204" pitchFamily="66" charset="0"/>
                        </a:rPr>
                        <a:t>Work together </a:t>
                      </a:r>
                    </a:p>
                    <a:p>
                      <a:r>
                        <a:rPr lang="en-GB" sz="1100" dirty="0">
                          <a:latin typeface="Comic Sans MS" panose="030F0902030302020204" pitchFamily="66" charset="0"/>
                        </a:rPr>
                        <a:t>Encourage and support others</a:t>
                      </a:r>
                    </a:p>
                    <a:p>
                      <a:r>
                        <a:rPr lang="en-GB" sz="1100" dirty="0">
                          <a:latin typeface="Comic Sans MS" panose="030F0902030302020204" pitchFamily="66" charset="0"/>
                        </a:rPr>
                        <a:t>Show kindness and compassion</a:t>
                      </a:r>
                    </a:p>
                    <a:p>
                      <a:r>
                        <a:rPr lang="en-GB" sz="1100" dirty="0">
                          <a:latin typeface="Comic Sans MS" panose="030F0902030302020204" pitchFamily="66" charset="0"/>
                        </a:rPr>
                        <a:t>Value everyone's unique qualities</a:t>
                      </a:r>
                    </a:p>
                    <a:p>
                      <a:r>
                        <a:rPr lang="en-GB" sz="1100" dirty="0">
                          <a:latin typeface="Comic Sans MS" panose="030F0902030302020204" pitchFamily="66" charset="0"/>
                        </a:rPr>
                        <a:t>Unite to create a positive school</a:t>
                      </a:r>
                    </a:p>
                  </a:txBody>
                  <a:tcPr/>
                </a:tc>
                <a:tc>
                  <a:txBody>
                    <a:bodyPr/>
                    <a:lstStyle/>
                    <a:p>
                      <a:r>
                        <a:rPr lang="en-GB" sz="1100" dirty="0">
                          <a:latin typeface="Comic Sans MS" panose="030F0902030302020204" pitchFamily="66" charset="0"/>
                        </a:rPr>
                        <a:t>Respect for own and others property</a:t>
                      </a:r>
                    </a:p>
                    <a:p>
                      <a:r>
                        <a:rPr lang="en-GB" sz="1100" dirty="0">
                          <a:latin typeface="Comic Sans MS" panose="030F0902030302020204" pitchFamily="66" charset="0"/>
                        </a:rPr>
                        <a:t>Respect for the opinion for others</a:t>
                      </a:r>
                    </a:p>
                    <a:p>
                      <a:r>
                        <a:rPr lang="en-GB" sz="1100" dirty="0">
                          <a:latin typeface="Comic Sans MS" panose="030F0902030302020204" pitchFamily="66" charset="0"/>
                        </a:rPr>
                        <a:t>Respect for yourself and other people</a:t>
                      </a:r>
                    </a:p>
                    <a:p>
                      <a:r>
                        <a:rPr lang="en-GB" sz="1100" dirty="0">
                          <a:latin typeface="Comic Sans MS" panose="030F0902030302020204" pitchFamily="66" charset="0"/>
                        </a:rPr>
                        <a:t>Respect for the beliefs of others</a:t>
                      </a:r>
                    </a:p>
                  </a:txBody>
                  <a:tcPr/>
                </a:tc>
                <a:tc>
                  <a:txBody>
                    <a:bodyPr/>
                    <a:lstStyle/>
                    <a:p>
                      <a:r>
                        <a:rPr lang="en-GB" sz="1100" dirty="0">
                          <a:latin typeface="Comic Sans MS" panose="030F0902030302020204" pitchFamily="66" charset="0"/>
                        </a:rPr>
                        <a:t>Put your trust in others</a:t>
                      </a:r>
                    </a:p>
                    <a:p>
                      <a:r>
                        <a:rPr lang="en-GB" sz="1100" dirty="0">
                          <a:latin typeface="Comic Sans MS" panose="030F0902030302020204" pitchFamily="66" charset="0"/>
                        </a:rPr>
                        <a:t>Trust to always try your best </a:t>
                      </a:r>
                    </a:p>
                    <a:p>
                      <a:r>
                        <a:rPr lang="en-GB" sz="1100" dirty="0">
                          <a:latin typeface="Comic Sans MS" panose="030F0902030302020204" pitchFamily="66" charset="0"/>
                        </a:rPr>
                        <a:t>Trust in others to keep you safe</a:t>
                      </a:r>
                    </a:p>
                    <a:p>
                      <a:r>
                        <a:rPr lang="en-GB" sz="1100" dirty="0">
                          <a:latin typeface="Comic Sans MS" panose="030F0902030302020204" pitchFamily="66" charset="0"/>
                        </a:rPr>
                        <a:t>Trust we can create great things together</a:t>
                      </a:r>
                    </a:p>
                  </a:txBody>
                  <a:tcPr/>
                </a:tc>
                <a:tc>
                  <a:txBody>
                    <a:bodyPr/>
                    <a:lstStyle/>
                    <a:p>
                      <a:r>
                        <a:rPr lang="en-GB" sz="1100" dirty="0">
                          <a:latin typeface="Comic Sans MS" panose="030F0902030302020204" pitchFamily="66" charset="0"/>
                        </a:rPr>
                        <a:t>Thankful for our school community</a:t>
                      </a:r>
                    </a:p>
                    <a:p>
                      <a:r>
                        <a:rPr lang="en-GB" sz="1100" dirty="0">
                          <a:latin typeface="Comic Sans MS" panose="030F0902030302020204" pitchFamily="66" charset="0"/>
                        </a:rPr>
                        <a:t>Thankful for our talents, gifts and abilities</a:t>
                      </a:r>
                    </a:p>
                    <a:p>
                      <a:r>
                        <a:rPr lang="en-GB" sz="1100" dirty="0">
                          <a:latin typeface="Comic Sans MS" panose="030F0902030302020204" pitchFamily="66" charset="0"/>
                        </a:rPr>
                        <a:t>Thankful for the world we live in</a:t>
                      </a:r>
                    </a:p>
                    <a:p>
                      <a:r>
                        <a:rPr lang="en-GB" sz="1100" dirty="0">
                          <a:latin typeface="Comic Sans MS" panose="030F0902030302020204" pitchFamily="66" charset="0"/>
                        </a:rPr>
                        <a:t>Thankful for sharing Gods love</a:t>
                      </a:r>
                    </a:p>
                    <a:p>
                      <a:r>
                        <a:rPr lang="en-GB" sz="1100" dirty="0">
                          <a:latin typeface="Comic Sans MS" panose="030F0902030302020204" pitchFamily="66" charset="0"/>
                        </a:rPr>
                        <a:t>Thankful for our learning opportunities </a:t>
                      </a:r>
                    </a:p>
                  </a:txBody>
                  <a:tcPr/>
                </a:tc>
                <a:extLst>
                  <a:ext uri="{0D108BD9-81ED-4DB2-BD59-A6C34878D82A}">
                    <a16:rowId xmlns:a16="http://schemas.microsoft.com/office/drawing/2014/main" val="3995104547"/>
                  </a:ext>
                </a:extLst>
              </a:tr>
            </a:tbl>
          </a:graphicData>
        </a:graphic>
      </p:graphicFrame>
      <p:sp>
        <p:nvSpPr>
          <p:cNvPr id="6" name="TextBox 5">
            <a:extLst>
              <a:ext uri="{FF2B5EF4-FFF2-40B4-BE49-F238E27FC236}">
                <a16:creationId xmlns:a16="http://schemas.microsoft.com/office/drawing/2014/main" id="{527D1A1A-1FE8-BB40-B7A9-23F1D8FDC0D9}"/>
              </a:ext>
            </a:extLst>
          </p:cNvPr>
          <p:cNvSpPr txBox="1"/>
          <p:nvPr/>
        </p:nvSpPr>
        <p:spPr>
          <a:xfrm>
            <a:off x="5239189" y="547548"/>
            <a:ext cx="2344994" cy="523220"/>
          </a:xfrm>
          <a:prstGeom prst="rect">
            <a:avLst/>
          </a:prstGeom>
          <a:noFill/>
        </p:spPr>
        <p:txBody>
          <a:bodyPr wrap="square">
            <a:spAutoFit/>
          </a:bodyPr>
          <a:lstStyle/>
          <a:p>
            <a:pPr marL="0" indent="0" fontAlgn="t">
              <a:buNone/>
            </a:pPr>
            <a:r>
              <a:rPr lang="en-US" sz="2800" b="1" dirty="0"/>
              <a:t>Our Values </a:t>
            </a:r>
            <a:endParaRPr lang="en-GB" sz="2800" dirty="0"/>
          </a:p>
        </p:txBody>
      </p:sp>
    </p:spTree>
    <p:extLst>
      <p:ext uri="{BB962C8B-B14F-4D97-AF65-F5344CB8AC3E}">
        <p14:creationId xmlns:p14="http://schemas.microsoft.com/office/powerpoint/2010/main" val="1247189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787590365"/>
              </p:ext>
            </p:extLst>
          </p:nvPr>
        </p:nvGraphicFramePr>
        <p:xfrm>
          <a:off x="33528" y="200102"/>
          <a:ext cx="11837216" cy="6639968"/>
        </p:xfrm>
        <a:graphic>
          <a:graphicData uri="http://schemas.openxmlformats.org/drawingml/2006/table">
            <a:tbl>
              <a:tblPr firstRow="1" bandRow="1">
                <a:tableStyleId>{5C22544A-7EE6-4342-B048-85BDC9FD1C3A}</a:tableStyleId>
              </a:tblPr>
              <a:tblGrid>
                <a:gridCol w="1420095">
                  <a:extLst>
                    <a:ext uri="{9D8B030D-6E8A-4147-A177-3AD203B41FA5}">
                      <a16:colId xmlns:a16="http://schemas.microsoft.com/office/drawing/2014/main" val="385991600"/>
                    </a:ext>
                  </a:extLst>
                </a:gridCol>
                <a:gridCol w="1736187">
                  <a:extLst>
                    <a:ext uri="{9D8B030D-6E8A-4147-A177-3AD203B41FA5}">
                      <a16:colId xmlns:a16="http://schemas.microsoft.com/office/drawing/2014/main" val="2865123548"/>
                    </a:ext>
                  </a:extLst>
                </a:gridCol>
                <a:gridCol w="1690038">
                  <a:extLst>
                    <a:ext uri="{9D8B030D-6E8A-4147-A177-3AD203B41FA5}">
                      <a16:colId xmlns:a16="http://schemas.microsoft.com/office/drawing/2014/main" val="872926247"/>
                    </a:ext>
                  </a:extLst>
                </a:gridCol>
                <a:gridCol w="1764495">
                  <a:extLst>
                    <a:ext uri="{9D8B030D-6E8A-4147-A177-3AD203B41FA5}">
                      <a16:colId xmlns:a16="http://schemas.microsoft.com/office/drawing/2014/main" val="1315738151"/>
                    </a:ext>
                  </a:extLst>
                </a:gridCol>
                <a:gridCol w="1754027">
                  <a:extLst>
                    <a:ext uri="{9D8B030D-6E8A-4147-A177-3AD203B41FA5}">
                      <a16:colId xmlns:a16="http://schemas.microsoft.com/office/drawing/2014/main" val="2709165749"/>
                    </a:ext>
                  </a:extLst>
                </a:gridCol>
                <a:gridCol w="1580130">
                  <a:extLst>
                    <a:ext uri="{9D8B030D-6E8A-4147-A177-3AD203B41FA5}">
                      <a16:colId xmlns:a16="http://schemas.microsoft.com/office/drawing/2014/main" val="2335150482"/>
                    </a:ext>
                  </a:extLst>
                </a:gridCol>
                <a:gridCol w="1892244">
                  <a:extLst>
                    <a:ext uri="{9D8B030D-6E8A-4147-A177-3AD203B41FA5}">
                      <a16:colId xmlns:a16="http://schemas.microsoft.com/office/drawing/2014/main" val="4046203905"/>
                    </a:ext>
                  </a:extLst>
                </a:gridCol>
              </a:tblGrid>
              <a:tr h="430605">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Autumn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bg1">
                              <a:lumMod val="50000"/>
                            </a:schemeClr>
                          </a:solidFill>
                          <a:latin typeface="Comic Sans MS" panose="030F0902030302020204" pitchFamily="66" charset="0"/>
                          <a:cs typeface="Amatic SC" panose="00000500000000000000" pitchFamily="2" charset="-79"/>
                        </a:rPr>
                        <a:t>Autumn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Spring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1</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400" dirty="0">
                          <a:solidFill>
                            <a:schemeClr val="bg1">
                              <a:lumMod val="50000"/>
                            </a:schemeClr>
                          </a:solidFill>
                          <a:latin typeface="Comic Sans MS" panose="030F0902030302020204" pitchFamily="66" charset="0"/>
                          <a:cs typeface="Amatic SC" panose="00000500000000000000" pitchFamily="2" charset="-79"/>
                        </a:rPr>
                        <a:t>Summer 2</a:t>
                      </a:r>
                      <a:endParaRPr lang="en-GB" sz="1400" dirty="0">
                        <a:solidFill>
                          <a:schemeClr val="bg1">
                            <a:lumMod val="50000"/>
                          </a:schemeClr>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279918">
                <a:tc>
                  <a:txBody>
                    <a:bodyPr/>
                    <a:lstStyle/>
                    <a:p>
                      <a:pPr algn="ctr"/>
                      <a:r>
                        <a:rPr lang="en-US" sz="1600" b="1" dirty="0">
                          <a:latin typeface="Comic Sans MS" panose="030F0902030302020204" pitchFamily="66" charset="0"/>
                          <a:cs typeface="Amatic SC" panose="00000500000000000000" pitchFamily="2" charset="-79"/>
                        </a:rPr>
                        <a:t>‘Wow’ moments / </a:t>
                      </a:r>
                      <a:r>
                        <a:rPr lang="en-US" sz="1600" b="1" dirty="0">
                          <a:solidFill>
                            <a:srgbClr val="0070C0"/>
                          </a:solidFill>
                          <a:latin typeface="Comic Sans MS" panose="030F0902030302020204" pitchFamily="66" charset="0"/>
                          <a:cs typeface="Amatic SC" panose="00000500000000000000" pitchFamily="2" charset="-79"/>
                        </a:rPr>
                        <a:t>Enrichment </a:t>
                      </a:r>
                      <a:endParaRPr lang="en-GB" sz="1600" b="1" dirty="0">
                        <a:solidFill>
                          <a:srgbClr val="0070C0"/>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latin typeface="Comic Sans MS" panose="030F0902030302020204" pitchFamily="66" charset="0"/>
                          <a:cs typeface="Amatic SC" panose="00000500000000000000" pitchFamily="2" charset="-79"/>
                        </a:rPr>
                        <a:t>Occupations</a:t>
                      </a:r>
                    </a:p>
                    <a:p>
                      <a:pPr algn="ctr"/>
                      <a:r>
                        <a:rPr lang="en-US" sz="1100" dirty="0">
                          <a:solidFill>
                            <a:schemeClr val="tx1"/>
                          </a:solidFill>
                          <a:latin typeface="Comic Sans MS" panose="030F0902030302020204" pitchFamily="66" charset="0"/>
                          <a:cs typeface="Amatic SC" panose="00000500000000000000" pitchFamily="2" charset="-79"/>
                        </a:rPr>
                        <a:t>Cookery</a:t>
                      </a:r>
                    </a:p>
                    <a:p>
                      <a:pPr algn="ctr"/>
                      <a:r>
                        <a:rPr lang="en-US" sz="1100" dirty="0">
                          <a:solidFill>
                            <a:schemeClr val="tx1"/>
                          </a:solidFill>
                          <a:latin typeface="Comic Sans MS" panose="030F0902030302020204" pitchFamily="66" charset="0"/>
                          <a:cs typeface="Amatic SC" panose="00000500000000000000" pitchFamily="2" charset="-79"/>
                        </a:rPr>
                        <a:t>Harvest festival </a:t>
                      </a:r>
                    </a:p>
                    <a:p>
                      <a:pPr algn="ctr"/>
                      <a:r>
                        <a:rPr lang="en-US" sz="1100" dirty="0">
                          <a:solidFill>
                            <a:schemeClr val="tx1"/>
                          </a:solidFill>
                          <a:latin typeface="Comic Sans MS" panose="030F0902030302020204" pitchFamily="66" charset="0"/>
                          <a:cs typeface="Amatic SC" panose="00000500000000000000" pitchFamily="2" charset="-79"/>
                        </a:rPr>
                        <a:t>Remembrance Day</a:t>
                      </a:r>
                    </a:p>
                    <a:p>
                      <a:pPr algn="ctr"/>
                      <a:r>
                        <a:rPr lang="en-US" sz="1100" dirty="0">
                          <a:solidFill>
                            <a:schemeClr val="tx1"/>
                          </a:solidFill>
                          <a:latin typeface="Comic Sans MS" panose="030F0902030302020204" pitchFamily="66" charset="0"/>
                          <a:cs typeface="Amatic SC" panose="00000500000000000000" pitchFamily="2" charset="-79"/>
                        </a:rPr>
                        <a:t>Visit local shops</a:t>
                      </a:r>
                    </a:p>
                    <a:p>
                      <a:pPr algn="ctr"/>
                      <a:r>
                        <a:rPr lang="en-US" sz="1100" dirty="0">
                          <a:solidFill>
                            <a:schemeClr val="tx1"/>
                          </a:solidFill>
                          <a:latin typeface="Comic Sans MS" panose="030F0902030302020204" pitchFamily="66" charset="0"/>
                          <a:cs typeface="Amatic SC" panose="00000500000000000000" pitchFamily="2" charset="-79"/>
                        </a:rPr>
                        <a:t>Diwali</a:t>
                      </a:r>
                    </a:p>
                    <a:p>
                      <a:pPr algn="ctr"/>
                      <a:endParaRPr lang="en-US"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Library Visits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Harvest festival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Christmas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Northumberland park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Christmas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Bonfire night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lnSpc>
                          <a:spcPct val="115000"/>
                        </a:lnSpc>
                        <a:spcAft>
                          <a:spcPts val="0"/>
                        </a:spcAft>
                      </a:pPr>
                      <a:r>
                        <a:rPr lang="en-GB" sz="1100" dirty="0">
                          <a:effectLst/>
                          <a:latin typeface="Comic Sans MS" panose="030F0902030302020204" pitchFamily="66" charset="0"/>
                          <a:ea typeface="Calibri" panose="020F0502020204030204" pitchFamily="34" charset="0"/>
                          <a:cs typeface="Times New Roman" panose="02020603050405020304" pitchFamily="18" charset="0"/>
                        </a:rPr>
                        <a:t>Shrove Tuesday</a:t>
                      </a:r>
                    </a:p>
                    <a:p>
                      <a:pPr algn="ctr">
                        <a:lnSpc>
                          <a:spcPct val="115000"/>
                        </a:lnSpc>
                        <a:spcAft>
                          <a:spcPts val="0"/>
                        </a:spcAft>
                      </a:pPr>
                      <a:r>
                        <a:rPr lang="en-GB" sz="1100" dirty="0">
                          <a:effectLst/>
                          <a:latin typeface="Comic Sans MS" panose="030F0902030302020204" pitchFamily="66" charset="0"/>
                          <a:ea typeface="Calibri" panose="020F0502020204030204" pitchFamily="34" charset="0"/>
                          <a:cs typeface="Times New Roman" panose="02020603050405020304" pitchFamily="18" charset="0"/>
                        </a:rPr>
                        <a:t> celebrations</a:t>
                      </a:r>
                    </a:p>
                    <a:p>
                      <a:pPr algn="ctr">
                        <a:lnSpc>
                          <a:spcPct val="115000"/>
                        </a:lnSpc>
                        <a:spcAft>
                          <a:spcPts val="0"/>
                        </a:spcAft>
                      </a:pPr>
                      <a:r>
                        <a:rPr lang="en-GB" sz="1100" dirty="0">
                          <a:effectLst/>
                          <a:latin typeface="Comic Sans MS" panose="030F0902030302020204" pitchFamily="66" charset="0"/>
                          <a:ea typeface="Calibri" panose="020F0502020204030204" pitchFamily="34" charset="0"/>
                          <a:cs typeface="Times New Roman" panose="02020603050405020304" pitchFamily="18" charset="0"/>
                        </a:rPr>
                        <a:t>Church</a:t>
                      </a:r>
                    </a:p>
                    <a:p>
                      <a:pPr algn="ctr">
                        <a:lnSpc>
                          <a:spcPct val="115000"/>
                        </a:lnSpc>
                        <a:spcAft>
                          <a:spcPts val="0"/>
                        </a:spcAft>
                      </a:pPr>
                      <a:r>
                        <a:rPr lang="en-GB" sz="1100" dirty="0">
                          <a:effectLst/>
                          <a:latin typeface="Comic Sans MS" panose="030F0902030302020204" pitchFamily="66" charset="0"/>
                          <a:ea typeface="Calibri" panose="020F0502020204030204" pitchFamily="34" charset="0"/>
                          <a:cs typeface="Times New Roman" panose="02020603050405020304" pitchFamily="18" charset="0"/>
                        </a:rPr>
                        <a:t>Dental nurse visit</a:t>
                      </a:r>
                    </a:p>
                    <a:p>
                      <a:pPr algn="ctr">
                        <a:lnSpc>
                          <a:spcPct val="115000"/>
                        </a:lnSpc>
                        <a:spcAft>
                          <a:spcPts val="0"/>
                        </a:spcAft>
                      </a:pPr>
                      <a:r>
                        <a:rPr lang="en-GB" sz="1100" dirty="0">
                          <a:effectLst/>
                          <a:latin typeface="Comic Sans MS" panose="030F0902030302020204" pitchFamily="66" charset="0"/>
                          <a:ea typeface="Calibri" panose="020F0502020204030204" pitchFamily="34" charset="0"/>
                          <a:cs typeface="Times New Roman" panose="02020603050405020304" pitchFamily="18" charset="0"/>
                        </a:rPr>
                        <a:t>Zoo lab/ Kirkley hall</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Science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Food tasting – different cultures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Space landing and moon picnic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Local walk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Queen's birthday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Science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World Book Day 3rd March</a:t>
                      </a:r>
                    </a:p>
                    <a:p>
                      <a:pPr algn="ctr">
                        <a:lnSpc>
                          <a:spcPct val="115000"/>
                        </a:lnSpc>
                        <a:spcAft>
                          <a:spcPts val="1000"/>
                        </a:spcAft>
                      </a:pPr>
                      <a:r>
                        <a:rPr lang="en-GB" sz="1100" baseline="0" dirty="0">
                          <a:effectLst/>
                          <a:latin typeface="Comic Sans MS" panose="030F0902030302020204" pitchFamily="66" charset="0"/>
                          <a:ea typeface="Calibri" panose="020F0502020204030204" pitchFamily="34" charset="0"/>
                          <a:cs typeface="Calibri" panose="020F0502020204030204" pitchFamily="34" charset="0"/>
                        </a:rPr>
                        <a:t>Egg decorating</a:t>
                      </a:r>
                      <a:endParaRPr lang="en-GB" sz="1100" dirty="0">
                        <a:effectLst/>
                        <a:latin typeface="Comic Sans MS" panose="030F0902030302020204" pitchFamily="66"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100" dirty="0">
                          <a:solidFill>
                            <a:schemeClr val="tx1"/>
                          </a:solidFill>
                          <a:latin typeface="Comic Sans MS" panose="030F0902030302020204" pitchFamily="66" charset="0"/>
                          <a:cs typeface="Amatic SC" panose="00000500000000000000" pitchFamily="2" charset="-79"/>
                        </a:rPr>
                        <a:t>Whitehouse farm visit</a:t>
                      </a:r>
                    </a:p>
                    <a:p>
                      <a:pPr algn="ctr"/>
                      <a:r>
                        <a:rPr lang="en-US" sz="1100" dirty="0">
                          <a:solidFill>
                            <a:schemeClr val="tx1"/>
                          </a:solidFill>
                          <a:latin typeface="Comic Sans MS" panose="030F0902030302020204" pitchFamily="66" charset="0"/>
                          <a:cs typeface="Amatic SC" panose="00000500000000000000" pitchFamily="2" charset="-79"/>
                        </a:rPr>
                        <a:t>Visit to the allotment</a:t>
                      </a:r>
                    </a:p>
                    <a:p>
                      <a:pPr algn="ctr"/>
                      <a:r>
                        <a:rPr lang="en-US" sz="1100" dirty="0">
                          <a:solidFill>
                            <a:schemeClr val="tx1"/>
                          </a:solidFill>
                          <a:latin typeface="Comic Sans MS" panose="030F0902030302020204" pitchFamily="66" charset="0"/>
                          <a:cs typeface="Amatic SC" panose="00000500000000000000" pitchFamily="2" charset="-79"/>
                        </a:rPr>
                        <a:t>Bee Day Celebrations</a:t>
                      </a:r>
                    </a:p>
                    <a:p>
                      <a:pPr algn="ctr"/>
                      <a:r>
                        <a:rPr lang="en-US" sz="1100" dirty="0">
                          <a:solidFill>
                            <a:schemeClr val="tx1"/>
                          </a:solidFill>
                          <a:latin typeface="Comic Sans MS" panose="030F0902030302020204" pitchFamily="66" charset="0"/>
                          <a:cs typeface="Amatic SC" panose="00000500000000000000" pitchFamily="2" charset="-79"/>
                        </a:rPr>
                        <a:t>Planting Seeds</a:t>
                      </a:r>
                    </a:p>
                    <a:p>
                      <a:pPr algn="ctr"/>
                      <a:r>
                        <a:rPr lang="en-US" sz="1100" dirty="0">
                          <a:solidFill>
                            <a:schemeClr val="tx1"/>
                          </a:solidFill>
                          <a:latin typeface="Comic Sans MS" panose="030F0902030302020204" pitchFamily="66" charset="0"/>
                          <a:cs typeface="Amatic SC" panose="00000500000000000000" pitchFamily="2" charset="-79"/>
                        </a:rPr>
                        <a:t>Minibeast hunt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dirty="0">
                          <a:solidFill>
                            <a:schemeClr val="tx1"/>
                          </a:solidFill>
                          <a:latin typeface="Comic Sans MS" panose="030F0902030302020204" pitchFamily="66" charset="0"/>
                          <a:cs typeface="Amatic SC" panose="00000500000000000000" pitchFamily="2" charset="-79"/>
                        </a:rPr>
                        <a:t>Visit to beach</a:t>
                      </a:r>
                    </a:p>
                    <a:p>
                      <a:pPr algn="ctr"/>
                      <a:r>
                        <a:rPr lang="en-US" sz="1100" dirty="0">
                          <a:solidFill>
                            <a:schemeClr val="tx1"/>
                          </a:solidFill>
                          <a:latin typeface="Comic Sans MS" panose="030F0902030302020204" pitchFamily="66" charset="0"/>
                          <a:cs typeface="Amatic SC" panose="00000500000000000000" pitchFamily="2" charset="-79"/>
                        </a:rPr>
                        <a:t>Let’s Fly Green Screen</a:t>
                      </a:r>
                    </a:p>
                    <a:p>
                      <a:pPr algn="ctr"/>
                      <a:r>
                        <a:rPr lang="en-US" sz="1100" dirty="0">
                          <a:solidFill>
                            <a:schemeClr val="tx1"/>
                          </a:solidFill>
                          <a:latin typeface="Comic Sans MS" panose="030F0902030302020204" pitchFamily="66" charset="0"/>
                          <a:cs typeface="Amatic SC" panose="00000500000000000000" pitchFamily="2" charset="-79"/>
                        </a:rPr>
                        <a:t>Under the Sea – singing songs and sea shanties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Map work  - Find the Treasure </a:t>
                      </a:r>
                    </a:p>
                    <a:p>
                      <a:pPr algn="ctr"/>
                      <a:r>
                        <a:rPr lang="en-US" sz="1100" dirty="0">
                          <a:solidFill>
                            <a:schemeClr val="tx1"/>
                          </a:solidFill>
                          <a:latin typeface="Comic Sans MS" panose="030F0902030302020204" pitchFamily="66" charset="0"/>
                          <a:cs typeface="Amatic SC" panose="00000500000000000000" pitchFamily="2" charset="-79"/>
                        </a:rPr>
                        <a:t>Father’s Day </a:t>
                      </a:r>
                    </a:p>
                    <a:p>
                      <a:pPr algn="ctr"/>
                      <a:r>
                        <a:rPr lang="en-US" sz="1100" dirty="0">
                          <a:solidFill>
                            <a:schemeClr val="tx1"/>
                          </a:solidFill>
                          <a:latin typeface="Comic Sans MS" panose="030F0902030302020204" pitchFamily="66" charset="0"/>
                          <a:cs typeface="Amatic SC" panose="00000500000000000000" pitchFamily="2" charset="-79"/>
                        </a:rPr>
                        <a:t>Pirate Day </a:t>
                      </a:r>
                    </a:p>
                    <a:p>
                      <a:pPr algn="ctr"/>
                      <a:r>
                        <a:rPr lang="en-US" sz="1100" baseline="0" dirty="0">
                          <a:solidFill>
                            <a:schemeClr val="tx1"/>
                          </a:solidFill>
                          <a:latin typeface="Comic Sans MS" panose="030F0902030302020204" pitchFamily="66" charset="0"/>
                          <a:cs typeface="Amatic SC" panose="00000500000000000000" pitchFamily="2" charset="-79"/>
                        </a:rPr>
                        <a:t>Sports Day</a:t>
                      </a:r>
                    </a:p>
                    <a:p>
                      <a:pPr algn="ctr"/>
                      <a:r>
                        <a:rPr lang="en-US" sz="1100" baseline="0" dirty="0">
                          <a:solidFill>
                            <a:schemeClr val="tx1"/>
                          </a:solidFill>
                          <a:latin typeface="Comic Sans MS" panose="030F0902030302020204" pitchFamily="66" charset="0"/>
                          <a:cs typeface="Amatic SC" panose="00000500000000000000" pitchFamily="2" charset="-79"/>
                        </a:rPr>
                        <a:t>Graduation</a:t>
                      </a:r>
                    </a:p>
                    <a:p>
                      <a:pPr algn="ctr"/>
                      <a:r>
                        <a:rPr lang="en-US" sz="1100" dirty="0">
                          <a:solidFill>
                            <a:schemeClr val="tx1"/>
                          </a:solidFill>
                          <a:latin typeface="Comic Sans MS" panose="030F0902030302020204" pitchFamily="66" charset="0"/>
                          <a:cs typeface="Amatic SC" panose="00000500000000000000" pitchFamily="2" charset="-79"/>
                        </a:rPr>
                        <a:t>End of</a:t>
                      </a:r>
                      <a:r>
                        <a:rPr lang="en-US" sz="1100" baseline="0" dirty="0">
                          <a:solidFill>
                            <a:schemeClr val="tx1"/>
                          </a:solidFill>
                          <a:latin typeface="Comic Sans MS" panose="030F0902030302020204" pitchFamily="66" charset="0"/>
                          <a:cs typeface="Amatic SC" panose="00000500000000000000" pitchFamily="2" charset="-79"/>
                        </a:rPr>
                        <a:t> year family picnic</a:t>
                      </a:r>
                    </a:p>
                    <a:p>
                      <a:pPr algn="ctr"/>
                      <a:r>
                        <a:rPr lang="en-US" sz="1100" baseline="0" dirty="0">
                          <a:solidFill>
                            <a:schemeClr val="tx1"/>
                          </a:solidFill>
                          <a:latin typeface="Comic Sans MS" panose="030F0902030302020204" pitchFamily="66" charset="0"/>
                          <a:cs typeface="Amatic SC" panose="00000500000000000000" pitchFamily="2" charset="-79"/>
                        </a:rPr>
                        <a:t>New children visits</a:t>
                      </a:r>
                      <a:endParaRPr lang="en-US"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860817584"/>
                  </a:ext>
                </a:extLst>
              </a:tr>
              <a:tr h="1567245">
                <a:tc>
                  <a:txBody>
                    <a:bodyPr/>
                    <a:lstStyle/>
                    <a:p>
                      <a:pPr algn="ctr"/>
                      <a:r>
                        <a:rPr lang="en-US" sz="1600" b="1" dirty="0">
                          <a:latin typeface="Comic Sans MS" panose="030F0902030302020204" pitchFamily="66" charset="0"/>
                          <a:cs typeface="Amatic SC" panose="00000500000000000000" pitchFamily="2" charset="-79"/>
                        </a:rPr>
                        <a:t>Assessment opportunities </a:t>
                      </a:r>
                      <a:endParaRPr lang="en-GB" sz="1600" b="1" dirty="0">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100" dirty="0">
                          <a:solidFill>
                            <a:schemeClr val="tx1"/>
                          </a:solidFill>
                          <a:latin typeface="Comic Sans MS" panose="030F0902030302020204" pitchFamily="66" charset="0"/>
                          <a:cs typeface="Amatic SC" panose="00000500000000000000" pitchFamily="2" charset="-79"/>
                        </a:rPr>
                        <a:t>In-house - Baseline data on entry </a:t>
                      </a:r>
                    </a:p>
                    <a:p>
                      <a:pPr algn="ctr"/>
                      <a:r>
                        <a:rPr lang="en-US" sz="1100" dirty="0">
                          <a:solidFill>
                            <a:schemeClr val="tx1"/>
                          </a:solidFill>
                          <a:latin typeface="Comic Sans MS" panose="030F0902030302020204" pitchFamily="66" charset="0"/>
                          <a:cs typeface="Amatic SC" panose="00000500000000000000" pitchFamily="2" charset="-79"/>
                        </a:rPr>
                        <a:t>Phonics assessments</a:t>
                      </a:r>
                    </a:p>
                    <a:p>
                      <a:pPr algn="ctr"/>
                      <a:r>
                        <a:rPr lang="en-US" sz="1100" dirty="0">
                          <a:solidFill>
                            <a:schemeClr val="tx1"/>
                          </a:solidFill>
                          <a:latin typeface="Comic Sans MS" panose="030F0902030302020204" pitchFamily="66" charset="0"/>
                          <a:cs typeface="Amatic SC" panose="00000500000000000000" pitchFamily="2" charset="-79"/>
                        </a:rPr>
                        <a:t>Key word assessments</a:t>
                      </a:r>
                    </a:p>
                    <a:p>
                      <a:pPr algn="ctr"/>
                      <a:r>
                        <a:rPr lang="en-US" sz="1100" dirty="0">
                          <a:solidFill>
                            <a:schemeClr val="tx1"/>
                          </a:solidFill>
                          <a:latin typeface="Comic Sans MS" panose="030F0902030302020204" pitchFamily="66" charset="0"/>
                          <a:cs typeface="Amatic SC" panose="00000500000000000000" pitchFamily="2" charset="-79"/>
                        </a:rPr>
                        <a:t>Language screener</a:t>
                      </a:r>
                    </a:p>
                    <a:p>
                      <a:pPr algn="ctr"/>
                      <a:r>
                        <a:rPr lang="en-US" sz="1100" dirty="0">
                          <a:solidFill>
                            <a:schemeClr val="tx1"/>
                          </a:solidFill>
                          <a:latin typeface="Comic Sans MS" panose="030F0902030302020204" pitchFamily="66" charset="0"/>
                          <a:cs typeface="Amatic SC" panose="00000500000000000000" pitchFamily="2" charset="-79"/>
                        </a:rPr>
                        <a:t>EYFS team meetings</a:t>
                      </a:r>
                    </a:p>
                    <a:p>
                      <a:pPr algn="ctr"/>
                      <a:r>
                        <a:rPr lang="en-US" sz="1100" dirty="0">
                          <a:solidFill>
                            <a:schemeClr val="tx1"/>
                          </a:solidFill>
                          <a:latin typeface="Comic Sans MS" panose="030F0902030302020204" pitchFamily="66" charset="0"/>
                          <a:cs typeface="Amatic SC" panose="00000500000000000000" pitchFamily="2" charset="-79"/>
                        </a:rPr>
                        <a:t>Parental info meeting</a:t>
                      </a:r>
                    </a:p>
                    <a:p>
                      <a:pPr algn="ctr"/>
                      <a:endParaRPr lang="en-US"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100" dirty="0">
                          <a:solidFill>
                            <a:schemeClr val="tx1"/>
                          </a:solidFill>
                          <a:latin typeface="Comic Sans MS" panose="030F0902030302020204" pitchFamily="66" charset="0"/>
                          <a:cs typeface="Amatic SC" panose="00000500000000000000" pitchFamily="2" charset="-79"/>
                        </a:rPr>
                        <a:t>Baseline analysis</a:t>
                      </a:r>
                    </a:p>
                    <a:p>
                      <a:pPr algn="ctr"/>
                      <a:r>
                        <a:rPr lang="en-US" sz="1100" dirty="0">
                          <a:solidFill>
                            <a:schemeClr val="tx1"/>
                          </a:solidFill>
                          <a:latin typeface="Comic Sans MS" panose="030F0902030302020204" pitchFamily="66" charset="0"/>
                          <a:cs typeface="Amatic SC" panose="00000500000000000000" pitchFamily="2" charset="-79"/>
                        </a:rPr>
                        <a:t>Ongoing assessments</a:t>
                      </a:r>
                    </a:p>
                    <a:p>
                      <a:pPr algn="ctr"/>
                      <a:r>
                        <a:rPr lang="en-US" sz="1100" dirty="0">
                          <a:solidFill>
                            <a:schemeClr val="tx1"/>
                          </a:solidFill>
                          <a:latin typeface="Comic Sans MS" panose="030F0902030302020204" pitchFamily="66" charset="0"/>
                          <a:cs typeface="Amatic SC" panose="00000500000000000000" pitchFamily="2" charset="-79"/>
                        </a:rPr>
                        <a:t>Pupil progress meetings</a:t>
                      </a:r>
                    </a:p>
                    <a:p>
                      <a:pPr algn="ctr"/>
                      <a:r>
                        <a:rPr lang="en-US" sz="1100" dirty="0">
                          <a:solidFill>
                            <a:schemeClr val="tx1"/>
                          </a:solidFill>
                          <a:latin typeface="Comic Sans MS" panose="030F0902030302020204" pitchFamily="66" charset="0"/>
                          <a:cs typeface="Amatic SC" panose="00000500000000000000" pitchFamily="2" charset="-79"/>
                        </a:rPr>
                        <a:t>Parents evenings</a:t>
                      </a:r>
                    </a:p>
                    <a:p>
                      <a:pPr algn="ctr"/>
                      <a:r>
                        <a:rPr lang="en-US" sz="1100" dirty="0">
                          <a:solidFill>
                            <a:schemeClr val="tx1"/>
                          </a:solidFill>
                          <a:latin typeface="Comic Sans MS" panose="030F0902030302020204" pitchFamily="66" charset="0"/>
                          <a:cs typeface="Amatic SC" panose="00000500000000000000" pitchFamily="2" charset="-79"/>
                        </a:rPr>
                        <a:t>Team meetings</a:t>
                      </a:r>
                    </a:p>
                    <a:p>
                      <a:pPr algn="ctr"/>
                      <a:r>
                        <a:rPr lang="en-US" sz="1100" dirty="0">
                          <a:solidFill>
                            <a:schemeClr val="tx1"/>
                          </a:solidFill>
                          <a:latin typeface="Comic Sans MS" panose="030F0902030302020204" pitchFamily="66" charset="0"/>
                          <a:cs typeface="Amatic SC" panose="00000500000000000000" pitchFamily="2" charset="-79"/>
                        </a:rPr>
                        <a:t>In house moderation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GB" sz="1100" dirty="0">
                          <a:solidFill>
                            <a:schemeClr val="tx1"/>
                          </a:solidFill>
                          <a:latin typeface="Comic Sans MS" panose="030F0902030302020204" pitchFamily="66" charset="0"/>
                          <a:cs typeface="Amatic SC" panose="00000500000000000000" pitchFamily="2" charset="-79"/>
                        </a:rPr>
                        <a:t>Cluster moderation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Phase meeting and internal moderations </a:t>
                      </a:r>
                      <a:endParaRPr lang="en-GB" sz="1100" dirty="0">
                        <a:solidFill>
                          <a:schemeClr val="tx1"/>
                        </a:solidFill>
                        <a:latin typeface="Comic Sans MS" panose="030F0902030302020204" pitchFamily="66" charset="0"/>
                        <a:cs typeface="Amatic SC" panose="00000500000000000000" pitchFamily="2" charset="-79"/>
                      </a:endParaRPr>
                    </a:p>
                    <a:p>
                      <a:pPr algn="ctr"/>
                      <a:r>
                        <a:rPr lang="en-GB" sz="1100" dirty="0">
                          <a:solidFill>
                            <a:schemeClr val="tx1"/>
                          </a:solidFill>
                          <a:latin typeface="Comic Sans MS" panose="030F0902030302020204" pitchFamily="66" charset="0"/>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latin typeface="Comic Sans MS" panose="030F0902030302020204" pitchFamily="66" charset="0"/>
                          <a:cs typeface="Amatic SC" panose="00000500000000000000" pitchFamily="2" charset="-79"/>
                        </a:rPr>
                        <a:t>Pupil progress meetings</a:t>
                      </a:r>
                    </a:p>
                    <a:p>
                      <a:pPr algn="ctr"/>
                      <a:r>
                        <a:rPr lang="en-GB" sz="1100" dirty="0">
                          <a:solidFill>
                            <a:schemeClr val="tx1"/>
                          </a:solidFill>
                          <a:latin typeface="Comic Sans MS" panose="030F0902030302020204" pitchFamily="66" charset="0"/>
                          <a:cs typeface="Amatic SC" panose="00000500000000000000" pitchFamily="2" charset="-79"/>
                        </a:rPr>
                        <a:t>Parents meetings info</a:t>
                      </a:r>
                    </a:p>
                    <a:p>
                      <a:pPr algn="ctr"/>
                      <a:r>
                        <a:rPr lang="en-GB" sz="1100" dirty="0">
                          <a:solidFill>
                            <a:schemeClr val="tx1"/>
                          </a:solidFill>
                          <a:latin typeface="Comic Sans MS" panose="030F0902030302020204" pitchFamily="66" charset="0"/>
                          <a:cs typeface="Amatic SC" panose="00000500000000000000" pitchFamily="2" charset="-79"/>
                        </a:rPr>
                        <a:t>Team meetings</a:t>
                      </a:r>
                    </a:p>
                    <a:p>
                      <a:pPr algn="ctr"/>
                      <a:r>
                        <a:rPr lang="en-GB" sz="1100" dirty="0">
                          <a:solidFill>
                            <a:schemeClr val="tx1"/>
                          </a:solidFill>
                          <a:latin typeface="Comic Sans MS" panose="030F0902030302020204" pitchFamily="66" charset="0"/>
                          <a:cs typeface="Amatic SC" panose="00000500000000000000" pitchFamily="2" charset="-79"/>
                        </a:rPr>
                        <a:t>In house assessment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GB" sz="1100" dirty="0">
                          <a:solidFill>
                            <a:schemeClr val="tx1"/>
                          </a:solidFill>
                          <a:latin typeface="Comic Sans MS" panose="030F0902030302020204" pitchFamily="66" charset="0"/>
                          <a:cs typeface="Amatic SC" panose="00000500000000000000" pitchFamily="2" charset="-79"/>
                        </a:rPr>
                        <a:t>Team meetings</a:t>
                      </a:r>
                    </a:p>
                    <a:p>
                      <a:pPr algn="ctr"/>
                      <a:r>
                        <a:rPr lang="en-US" sz="1100" dirty="0">
                          <a:solidFill>
                            <a:schemeClr val="tx1"/>
                          </a:solidFill>
                          <a:latin typeface="Comic Sans MS" panose="030F0902030302020204" pitchFamily="66" charset="0"/>
                          <a:cs typeface="Amatic SC" panose="00000500000000000000" pitchFamily="2" charset="-79"/>
                        </a:rPr>
                        <a:t>Cluster moderation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100" dirty="0">
                          <a:solidFill>
                            <a:schemeClr val="tx1"/>
                          </a:solidFill>
                          <a:latin typeface="Comic Sans MS" panose="030F0902030302020204" pitchFamily="66" charset="0"/>
                          <a:cs typeface="Amatic SC" panose="00000500000000000000" pitchFamily="2" charset="-79"/>
                        </a:rPr>
                        <a:t>Pupil progress meeting</a:t>
                      </a:r>
                    </a:p>
                    <a:p>
                      <a:pPr algn="ctr"/>
                      <a:r>
                        <a:rPr lang="en-GB" sz="1100" dirty="0">
                          <a:solidFill>
                            <a:schemeClr val="tx1"/>
                          </a:solidFill>
                          <a:latin typeface="Comic Sans MS" panose="030F0902030302020204" pitchFamily="66" charset="0"/>
                          <a:cs typeface="Amatic SC" panose="00000500000000000000" pitchFamily="2" charset="-79"/>
                        </a:rPr>
                        <a:t>Team meeting</a:t>
                      </a:r>
                    </a:p>
                    <a:p>
                      <a:pPr algn="ctr"/>
                      <a:r>
                        <a:rPr lang="en-GB" sz="1100" dirty="0">
                          <a:solidFill>
                            <a:schemeClr val="tx1"/>
                          </a:solidFill>
                          <a:latin typeface="Comic Sans MS" panose="030F0902030302020204" pitchFamily="66" charset="0"/>
                          <a:cs typeface="Amatic SC" panose="00000500000000000000" pitchFamily="2" charset="-79"/>
                        </a:rPr>
                        <a:t>End of Year Data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1055176">
                <a:tc>
                  <a:txBody>
                    <a:bodyPr/>
                    <a:lstStyle/>
                    <a:p>
                      <a:pPr algn="ctr"/>
                      <a:r>
                        <a:rPr lang="en-US" sz="1600" b="1" dirty="0">
                          <a:latin typeface="Comic Sans MS" panose="030F0902030302020204" pitchFamily="66" charset="0"/>
                          <a:cs typeface="Amatic SC" panose="00000500000000000000" pitchFamily="2" charset="-79"/>
                        </a:rPr>
                        <a:t>Parental </a:t>
                      </a:r>
                    </a:p>
                    <a:p>
                      <a:pPr algn="ctr"/>
                      <a:r>
                        <a:rPr lang="en-US" sz="1600" b="1" dirty="0">
                          <a:latin typeface="Comic Sans MS" panose="030F0902030302020204" pitchFamily="66" charset="0"/>
                          <a:cs typeface="Amatic SC" panose="00000500000000000000" pitchFamily="2" charset="-79"/>
                        </a:rPr>
                        <a:t>Involvement </a:t>
                      </a:r>
                      <a:endParaRPr lang="en-GB" sz="1600" b="1" dirty="0">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latin typeface="Comic Sans MS" panose="030F0902030302020204" pitchFamily="66" charset="0"/>
                          <a:cs typeface="Amatic SC" panose="00000500000000000000" pitchFamily="2" charset="-79"/>
                        </a:rPr>
                        <a:t>New starter meetings</a:t>
                      </a:r>
                    </a:p>
                    <a:p>
                      <a:pPr algn="ctr"/>
                      <a:r>
                        <a:rPr lang="en-GB" sz="1100" dirty="0">
                          <a:solidFill>
                            <a:schemeClr val="tx1"/>
                          </a:solidFill>
                          <a:latin typeface="Comic Sans MS" panose="030F0902030302020204" pitchFamily="66" charset="0"/>
                          <a:cs typeface="Amatic SC" panose="00000500000000000000" pitchFamily="2" charset="-79"/>
                        </a:rPr>
                        <a:t>Seesaw involvement</a:t>
                      </a:r>
                    </a:p>
                    <a:p>
                      <a:pPr algn="ctr"/>
                      <a:r>
                        <a:rPr lang="en-GB" sz="1100" dirty="0">
                          <a:solidFill>
                            <a:schemeClr val="tx1"/>
                          </a:solidFill>
                          <a:latin typeface="Comic Sans MS" panose="030F0902030302020204" pitchFamily="66" charset="0"/>
                          <a:cs typeface="Amatic SC" panose="00000500000000000000" pitchFamily="2" charset="-79"/>
                        </a:rPr>
                        <a:t>Occupations</a:t>
                      </a:r>
                    </a:p>
                    <a:p>
                      <a:pPr algn="ctr"/>
                      <a:r>
                        <a:rPr lang="en-GB" sz="1100" dirty="0">
                          <a:solidFill>
                            <a:schemeClr val="tx1"/>
                          </a:solidFill>
                          <a:latin typeface="Comic Sans MS" panose="030F0902030302020204" pitchFamily="66" charset="0"/>
                          <a:cs typeface="Amatic SC" panose="00000500000000000000" pitchFamily="2" charset="-79"/>
                        </a:rPr>
                        <a:t>Book at bedtime</a:t>
                      </a:r>
                    </a:p>
                    <a:p>
                      <a:pPr algn="ctr"/>
                      <a:r>
                        <a:rPr lang="en-GB" sz="1100" dirty="0">
                          <a:solidFill>
                            <a:schemeClr val="tx1"/>
                          </a:solidFill>
                          <a:latin typeface="Comic Sans MS" panose="030F0902030302020204" pitchFamily="66" charset="0"/>
                          <a:cs typeface="Amatic SC" panose="00000500000000000000" pitchFamily="2" charset="-79"/>
                        </a:rPr>
                        <a:t>Learning at home ideas</a:t>
                      </a:r>
                    </a:p>
                    <a:p>
                      <a:pPr algn="ctr"/>
                      <a:endParaRPr lang="en-GB"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Seesaw involvement</a:t>
                      </a:r>
                      <a:endParaRPr lang="en-US" sz="1100" dirty="0">
                        <a:solidFill>
                          <a:schemeClr val="tx1"/>
                        </a:solidFill>
                        <a:latin typeface="Comic Sans MS" panose="030F0902030302020204" pitchFamily="66"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Parents Evening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Book at bedtime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chemeClr val="tx1"/>
                          </a:solidFill>
                          <a:latin typeface="Comic Sans MS" panose="030F0902030302020204" pitchFamily="66" charset="0"/>
                          <a:cs typeface="Amatic SC" panose="00000500000000000000" pitchFamily="2" charset="-79"/>
                        </a:rPr>
                        <a:t>Coffee morning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chemeClr val="tx1"/>
                          </a:solidFill>
                          <a:latin typeface="Comic Sans MS" panose="030F0902030302020204" pitchFamily="66" charset="0"/>
                          <a:cs typeface="Amatic SC" panose="00000500000000000000" pitchFamily="2" charset="-79"/>
                        </a:rPr>
                        <a:t>Homework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Seesaw involvement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Secret reader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Book at bedtime</a:t>
                      </a:r>
                      <a:endParaRPr lang="en-US"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Seesaw involvement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aseline="0" dirty="0">
                          <a:solidFill>
                            <a:schemeClr val="tx1"/>
                          </a:solidFill>
                          <a:latin typeface="Comic Sans MS" panose="030F0902030302020204" pitchFamily="66" charset="0"/>
                          <a:cs typeface="Amatic SC" panose="00000500000000000000" pitchFamily="2" charset="-79"/>
                        </a:rPr>
                        <a:t>Easter bonnet parade </a:t>
                      </a:r>
                      <a:endParaRPr lang="en-GB" sz="1100" dirty="0">
                        <a:solidFill>
                          <a:schemeClr val="tx1"/>
                        </a:solidFill>
                        <a:latin typeface="Comic Sans MS" panose="030F0902030302020204" pitchFamily="66"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Book at bedtime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Stay and play arts and craft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Seesaw involvement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Secret reader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Stay and play maths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Seesaw involvement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1"/>
                          </a:solidFill>
                          <a:latin typeface="Comic Sans MS" panose="030F0902030302020204" pitchFamily="66" charset="0"/>
                          <a:cs typeface="Amatic SC" panose="00000500000000000000" pitchFamily="2" charset="-79"/>
                        </a:rPr>
                        <a:t>End</a:t>
                      </a:r>
                      <a:r>
                        <a:rPr lang="en-GB" sz="1100" baseline="0" dirty="0">
                          <a:solidFill>
                            <a:schemeClr val="tx1"/>
                          </a:solidFill>
                          <a:latin typeface="Comic Sans MS" panose="030F0902030302020204" pitchFamily="66" charset="0"/>
                          <a:cs typeface="Amatic SC" panose="00000500000000000000" pitchFamily="2" charset="-79"/>
                        </a:rPr>
                        <a:t> of year Graduation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latin typeface="Comic Sans MS" panose="030F0902030302020204" pitchFamily="66" charset="0"/>
                          <a:cs typeface="Amatic SC" panose="00000500000000000000" pitchFamily="2" charset="-79"/>
                        </a:rPr>
                        <a:t>Trip to the beach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84788128"/>
                  </a:ext>
                </a:extLst>
              </a:tr>
              <a:tr h="1055176">
                <a:tc>
                  <a:txBody>
                    <a:bodyPr/>
                    <a:lstStyle/>
                    <a:p>
                      <a:pPr algn="ctr"/>
                      <a:r>
                        <a:rPr lang="en-GB" sz="1600" b="1" dirty="0">
                          <a:latin typeface="Comic Sans MS" panose="030F0902030302020204" pitchFamily="66" charset="0"/>
                          <a:cs typeface="Amatic SC" panose="00000500000000000000" pitchFamily="2" charset="-79"/>
                        </a:rPr>
                        <a:t>Strategies for most vulnerable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GB" sz="1100" dirty="0">
                          <a:solidFill>
                            <a:schemeClr val="tx1"/>
                          </a:solidFill>
                          <a:latin typeface="Comic Sans MS" panose="030F0902030302020204" pitchFamily="66" charset="0"/>
                          <a:cs typeface="Amatic SC" panose="00000500000000000000" pitchFamily="2" charset="-79"/>
                        </a:rPr>
                        <a:t>1:1 Support</a:t>
                      </a:r>
                    </a:p>
                    <a:p>
                      <a:pPr algn="ctr"/>
                      <a:r>
                        <a:rPr lang="en-GB" sz="1100" dirty="0">
                          <a:solidFill>
                            <a:schemeClr val="tx1"/>
                          </a:solidFill>
                          <a:latin typeface="Comic Sans MS" panose="030F0902030302020204" pitchFamily="66" charset="0"/>
                          <a:cs typeface="Amatic SC" panose="00000500000000000000" pitchFamily="2" charset="-79"/>
                        </a:rPr>
                        <a:t>Support across the curriculum</a:t>
                      </a:r>
                    </a:p>
                    <a:p>
                      <a:pPr algn="ctr"/>
                      <a:r>
                        <a:rPr lang="en-GB" sz="1100" dirty="0">
                          <a:solidFill>
                            <a:schemeClr val="tx1"/>
                          </a:solidFill>
                          <a:latin typeface="Comic Sans MS" panose="030F0902030302020204" pitchFamily="66" charset="0"/>
                          <a:cs typeface="Amatic SC" panose="00000500000000000000" pitchFamily="2" charset="-79"/>
                        </a:rPr>
                        <a:t>Scaffold  learning through play</a:t>
                      </a:r>
                    </a:p>
                    <a:p>
                      <a:pPr algn="ctr"/>
                      <a:r>
                        <a:rPr lang="en-GB" sz="1100" dirty="0">
                          <a:solidFill>
                            <a:schemeClr val="tx1"/>
                          </a:solidFill>
                          <a:latin typeface="Comic Sans MS" panose="030F0902030302020204" pitchFamily="66" charset="0"/>
                          <a:cs typeface="Amatic SC" panose="00000500000000000000" pitchFamily="2" charset="-79"/>
                        </a:rPr>
                        <a:t>Reading</a:t>
                      </a:r>
                    </a:p>
                    <a:p>
                      <a:pPr algn="ctr"/>
                      <a:r>
                        <a:rPr lang="en-GB" sz="1100" dirty="0">
                          <a:solidFill>
                            <a:schemeClr val="tx1"/>
                          </a:solidFill>
                          <a:latin typeface="Comic Sans MS" panose="030F0902030302020204" pitchFamily="66" charset="0"/>
                          <a:cs typeface="Amatic SC" panose="00000500000000000000" pitchFamily="2" charset="-79"/>
                        </a:rPr>
                        <a:t>Zones of regulation</a:t>
                      </a:r>
                    </a:p>
                    <a:p>
                      <a:pPr algn="ctr"/>
                      <a:r>
                        <a:rPr lang="en-GB" sz="1100" dirty="0">
                          <a:solidFill>
                            <a:schemeClr val="tx1"/>
                          </a:solidFill>
                          <a:latin typeface="Comic Sans MS" panose="030F0902030302020204" pitchFamily="66" charset="0"/>
                          <a:cs typeface="Amatic SC" panose="00000500000000000000" pitchFamily="2" charset="-79"/>
                        </a:rPr>
                        <a:t>Speech and Language support</a:t>
                      </a:r>
                    </a:p>
                    <a:p>
                      <a:pPr algn="ctr"/>
                      <a:r>
                        <a:rPr lang="en-GB" sz="1100" dirty="0">
                          <a:solidFill>
                            <a:schemeClr val="tx1"/>
                          </a:solidFill>
                          <a:latin typeface="Comic Sans MS" panose="030F0902030302020204" pitchFamily="66" charset="0"/>
                          <a:cs typeface="Amatic SC" panose="00000500000000000000" pitchFamily="2" charset="-79"/>
                        </a:rPr>
                        <a:t>Quality First Teaching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aseline="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dirty="0">
                        <a:solidFill>
                          <a:schemeClr val="tx1"/>
                        </a:solidFill>
                        <a:latin typeface="Comic Sans MS" panose="030F0902030302020204" pitchFamily="66"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585848026"/>
                  </a:ext>
                </a:extLst>
              </a:tr>
            </a:tbl>
          </a:graphicData>
        </a:graphic>
      </p:graphicFrame>
    </p:spTree>
    <p:extLst>
      <p:ext uri="{BB962C8B-B14F-4D97-AF65-F5344CB8AC3E}">
        <p14:creationId xmlns:p14="http://schemas.microsoft.com/office/powerpoint/2010/main" val="447986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62152</TotalTime>
  <Words>5276</Words>
  <Application>Microsoft Macintosh PowerPoint</Application>
  <PresentationFormat>Widescreen</PresentationFormat>
  <Paragraphs>902</Paragraphs>
  <Slides>17</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Acumin Pro</vt:lpstr>
      <vt:lpstr>Calibri</vt:lpstr>
      <vt:lpstr>Arial</vt:lpstr>
      <vt:lpstr>Amatic SC</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Lauren Fortescue</cp:lastModifiedBy>
  <cp:revision>232</cp:revision>
  <cp:lastPrinted>2022-07-25T17:44:55Z</cp:lastPrinted>
  <dcterms:created xsi:type="dcterms:W3CDTF">2021-06-03T07:59:39Z</dcterms:created>
  <dcterms:modified xsi:type="dcterms:W3CDTF">2022-08-28T09:52:40Z</dcterms:modified>
</cp:coreProperties>
</file>