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39A"/>
    <a:srgbClr val="BC0105"/>
    <a:srgbClr val="EBAF0F"/>
    <a:srgbClr val="18A0DB"/>
    <a:srgbClr val="DE1E5A"/>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5" autoAdjust="0"/>
    <p:restoredTop sz="94660"/>
  </p:normalViewPr>
  <p:slideViewPr>
    <p:cSldViewPr snapToGrid="0" showGuides="1">
      <p:cViewPr varScale="1">
        <p:scale>
          <a:sx n="90" d="100"/>
          <a:sy n="90" d="100"/>
        </p:scale>
        <p:origin x="900" y="78"/>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24624-8171-4493-B292-B6C2FDDFDCFF}"/>
              </a:ext>
            </a:extLst>
          </p:cNvPr>
          <p:cNvSpPr/>
          <p:nvPr/>
        </p:nvSpPr>
        <p:spPr>
          <a:xfrm>
            <a:off x="1837853" y="2046083"/>
            <a:ext cx="4637795" cy="40467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Twinkl" pitchFamily="50" charset="0"/>
              </a:rPr>
              <a:t>Belonged to: </a:t>
            </a:r>
            <a:r>
              <a:rPr lang="en-GB" sz="1600" dirty="0">
                <a:latin typeface="Twinkl" pitchFamily="50" charset="0"/>
              </a:rPr>
              <a:t>Sir Francis Drake </a:t>
            </a:r>
            <a:br>
              <a:rPr lang="en-GB" sz="1600" dirty="0">
                <a:latin typeface="Twinkl" pitchFamily="50" charset="0"/>
              </a:rPr>
            </a:br>
            <a:r>
              <a:rPr lang="en-GB" sz="1600" dirty="0">
                <a:latin typeface="Twinkl" pitchFamily="50" charset="0"/>
              </a:rPr>
              <a:t>(Privateer for Queen Elizabeth I)</a:t>
            </a:r>
          </a:p>
          <a:p>
            <a:endParaRPr lang="en-GB" sz="1600" dirty="0">
              <a:latin typeface="Twinkl" pitchFamily="50" charset="0"/>
            </a:endParaRPr>
          </a:p>
          <a:p>
            <a:r>
              <a:rPr lang="en-GB" sz="1600" b="1" dirty="0">
                <a:latin typeface="Twinkl" pitchFamily="50" charset="0"/>
              </a:rPr>
              <a:t>Type: </a:t>
            </a:r>
            <a:r>
              <a:rPr lang="en-GB" sz="1600" dirty="0">
                <a:latin typeface="Twinkl" pitchFamily="50" charset="0"/>
              </a:rPr>
              <a:t>Galleon</a:t>
            </a:r>
          </a:p>
          <a:p>
            <a:endParaRPr lang="en-GB" sz="1600" b="1" dirty="0">
              <a:latin typeface="Twinkl" pitchFamily="50" charset="0"/>
            </a:endParaRPr>
          </a:p>
          <a:p>
            <a:r>
              <a:rPr lang="en-GB" sz="1600" b="1" dirty="0">
                <a:latin typeface="Twinkl" pitchFamily="50" charset="0"/>
              </a:rPr>
              <a:t>Used to be: </a:t>
            </a:r>
            <a:r>
              <a:rPr lang="en-GB" sz="1600" dirty="0">
                <a:latin typeface="Twinkl" pitchFamily="50" charset="0"/>
              </a:rPr>
              <a:t>‘The Pelican’ </a:t>
            </a:r>
          </a:p>
          <a:p>
            <a:r>
              <a:rPr lang="en-GB" sz="1600" dirty="0">
                <a:latin typeface="Twinkl" pitchFamily="50" charset="0"/>
              </a:rPr>
              <a:t>		</a:t>
            </a:r>
          </a:p>
          <a:p>
            <a:r>
              <a:rPr lang="en-GB" sz="1600" b="1" dirty="0">
                <a:latin typeface="Twinkl" pitchFamily="50" charset="0"/>
              </a:rPr>
              <a:t>Cannons:	</a:t>
            </a:r>
            <a:r>
              <a:rPr lang="en-GB" sz="1600" dirty="0">
                <a:latin typeface="Twinkl" pitchFamily="50" charset="0"/>
              </a:rPr>
              <a:t>18–22</a:t>
            </a:r>
          </a:p>
          <a:p>
            <a:endParaRPr lang="en-GB" sz="1600" dirty="0">
              <a:latin typeface="Twinkl" pitchFamily="50" charset="0"/>
            </a:endParaRPr>
          </a:p>
          <a:p>
            <a:r>
              <a:rPr lang="en-GB" sz="1600" b="1" dirty="0">
                <a:latin typeface="Twinkl" pitchFamily="50" charset="0"/>
              </a:rPr>
              <a:t>Crew: </a:t>
            </a:r>
            <a:r>
              <a:rPr lang="en-GB" sz="1600" dirty="0">
                <a:latin typeface="Twinkl" pitchFamily="50" charset="0"/>
              </a:rPr>
              <a:t>80 men</a:t>
            </a:r>
          </a:p>
          <a:p>
            <a:endParaRPr lang="en-GB" sz="1600" dirty="0">
              <a:latin typeface="Twinkl" pitchFamily="50" charset="0"/>
            </a:endParaRPr>
          </a:p>
          <a:p>
            <a:r>
              <a:rPr lang="en-GB" sz="1600" b="1" dirty="0">
                <a:latin typeface="Twinkl" pitchFamily="50" charset="0"/>
              </a:rPr>
              <a:t>The End: </a:t>
            </a:r>
            <a:r>
              <a:rPr lang="en-GB" sz="1600" dirty="0">
                <a:latin typeface="Twinkl" pitchFamily="50" charset="0"/>
              </a:rPr>
              <a:t>It stayed on display in London until the mid 1600s when it eventually rotted away.</a:t>
            </a:r>
          </a:p>
        </p:txBody>
      </p:sp>
      <p:pic>
        <p:nvPicPr>
          <p:cNvPr id="5" name="Picture 4">
            <a:extLst>
              <a:ext uri="{FF2B5EF4-FFF2-40B4-BE49-F238E27FC236}">
                <a16:creationId xmlns:a16="http://schemas.microsoft.com/office/drawing/2014/main" id="{2B36AED5-4C9A-4D4C-8D24-061818077B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63" t="891" r="4236" b="-891"/>
          <a:stretch/>
        </p:blipFill>
        <p:spPr>
          <a:xfrm>
            <a:off x="5153842" y="2046083"/>
            <a:ext cx="2643612" cy="2643612"/>
          </a:xfrm>
          <a:prstGeom prst="flowChartConnector">
            <a:avLst/>
          </a:prstGeom>
        </p:spPr>
      </p:pic>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000" dirty="0">
                <a:solidFill>
                  <a:schemeClr val="bg1"/>
                </a:solidFill>
                <a:latin typeface="+mn-lt"/>
              </a:rPr>
              <a:t>Famous Pirate Ships The Golden Hind</a:t>
            </a:r>
          </a:p>
        </p:txBody>
      </p:sp>
      <p:sp>
        <p:nvSpPr>
          <p:cNvPr id="2" name="Oval 1">
            <a:extLst>
              <a:ext uri="{FF2B5EF4-FFF2-40B4-BE49-F238E27FC236}">
                <a16:creationId xmlns:a16="http://schemas.microsoft.com/office/drawing/2014/main" id="{1A63CE32-EC28-47E9-80A1-5725FA917DD7}"/>
              </a:ext>
            </a:extLst>
          </p:cNvPr>
          <p:cNvSpPr/>
          <p:nvPr/>
        </p:nvSpPr>
        <p:spPr>
          <a:xfrm>
            <a:off x="5153842" y="2046083"/>
            <a:ext cx="2643612" cy="264361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405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24624-8171-4493-B292-B6C2FDDFDCFF}"/>
              </a:ext>
            </a:extLst>
          </p:cNvPr>
          <p:cNvSpPr/>
          <p:nvPr/>
        </p:nvSpPr>
        <p:spPr>
          <a:xfrm>
            <a:off x="1963392" y="2046083"/>
            <a:ext cx="5217216" cy="40467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Twinkl" pitchFamily="50" charset="0"/>
              </a:rPr>
              <a:t>Belonged to: </a:t>
            </a:r>
            <a:r>
              <a:rPr lang="en-GB" sz="1600" dirty="0">
                <a:latin typeface="Twinkl" pitchFamily="50" charset="0"/>
              </a:rPr>
              <a:t>Blackbeard (Edward Teach)</a:t>
            </a:r>
          </a:p>
          <a:p>
            <a:r>
              <a:rPr lang="en-GB" sz="1600" dirty="0">
                <a:latin typeface="Twinkl" pitchFamily="50" charset="0"/>
              </a:rPr>
              <a:t>		</a:t>
            </a:r>
          </a:p>
          <a:p>
            <a:r>
              <a:rPr lang="en-GB" sz="1600" b="1" dirty="0">
                <a:latin typeface="Twinkl" pitchFamily="50" charset="0"/>
              </a:rPr>
              <a:t>Type: </a:t>
            </a:r>
            <a:r>
              <a:rPr lang="en-GB" sz="1600" dirty="0" err="1">
                <a:latin typeface="Twinkl" pitchFamily="50" charset="0"/>
              </a:rPr>
              <a:t>Guineaman</a:t>
            </a:r>
            <a:r>
              <a:rPr lang="en-GB" sz="1600" dirty="0">
                <a:latin typeface="Twinkl" pitchFamily="50" charset="0"/>
              </a:rPr>
              <a:t> (a large cargo ship)</a:t>
            </a:r>
          </a:p>
          <a:p>
            <a:endParaRPr lang="en-GB" sz="1600" b="1" dirty="0">
              <a:latin typeface="Twinkl" pitchFamily="50" charset="0"/>
            </a:endParaRPr>
          </a:p>
          <a:p>
            <a:r>
              <a:rPr lang="en-GB" sz="1600" b="1" dirty="0">
                <a:latin typeface="Twinkl" pitchFamily="50" charset="0"/>
              </a:rPr>
              <a:t>Used to be: </a:t>
            </a:r>
            <a:r>
              <a:rPr lang="en-GB" sz="1600" dirty="0">
                <a:latin typeface="Twinkl" pitchFamily="50" charset="0"/>
              </a:rPr>
              <a:t>‘La Concorde’ – a French ship</a:t>
            </a:r>
          </a:p>
          <a:p>
            <a:r>
              <a:rPr lang="en-GB" sz="1600" dirty="0">
                <a:latin typeface="Twinkl" pitchFamily="50" charset="0"/>
              </a:rPr>
              <a:t>		</a:t>
            </a:r>
          </a:p>
          <a:p>
            <a:r>
              <a:rPr lang="en-GB" sz="1600" b="1" dirty="0">
                <a:latin typeface="Twinkl" pitchFamily="50" charset="0"/>
              </a:rPr>
              <a:t>Cannons:	</a:t>
            </a:r>
            <a:r>
              <a:rPr lang="en-GB" sz="1600" dirty="0">
                <a:latin typeface="Twinkl" pitchFamily="50" charset="0"/>
              </a:rPr>
              <a:t>It had 14 originally but </a:t>
            </a:r>
            <a:br>
              <a:rPr lang="en-GB" sz="1600" dirty="0">
                <a:latin typeface="Twinkl" pitchFamily="50" charset="0"/>
              </a:rPr>
            </a:br>
            <a:r>
              <a:rPr lang="en-GB" sz="1600" dirty="0" err="1">
                <a:latin typeface="Twinkl" pitchFamily="50" charset="0"/>
              </a:rPr>
              <a:t>blackbeard</a:t>
            </a:r>
            <a:r>
              <a:rPr lang="en-GB" sz="1600" dirty="0">
                <a:latin typeface="Twinkl" pitchFamily="50" charset="0"/>
              </a:rPr>
              <a:t> added 26 more!</a:t>
            </a:r>
          </a:p>
          <a:p>
            <a:endParaRPr lang="en-GB" sz="1600" dirty="0">
              <a:latin typeface="Twinkl" pitchFamily="50" charset="0"/>
            </a:endParaRPr>
          </a:p>
          <a:p>
            <a:r>
              <a:rPr lang="en-GB" sz="1600" b="1" dirty="0">
                <a:latin typeface="Twinkl" pitchFamily="50" charset="0"/>
              </a:rPr>
              <a:t>Crew: </a:t>
            </a:r>
            <a:r>
              <a:rPr lang="en-GB" sz="1600" dirty="0">
                <a:latin typeface="Twinkl" pitchFamily="50" charset="0"/>
              </a:rPr>
              <a:t>280 men</a:t>
            </a:r>
          </a:p>
          <a:p>
            <a:endParaRPr lang="en-GB" sz="1600" dirty="0">
              <a:latin typeface="Twinkl" pitchFamily="50" charset="0"/>
            </a:endParaRPr>
          </a:p>
          <a:p>
            <a:r>
              <a:rPr lang="en-GB" sz="1600" b="1" dirty="0">
                <a:latin typeface="Twinkl" pitchFamily="50" charset="0"/>
              </a:rPr>
              <a:t>Flag: </a:t>
            </a:r>
            <a:r>
              <a:rPr lang="en-GB" sz="1600" dirty="0">
                <a:latin typeface="Twinkl" pitchFamily="50" charset="0"/>
              </a:rPr>
              <a:t>His flag showed a skeleton piercing a heart with an arrow.</a:t>
            </a:r>
          </a:p>
          <a:p>
            <a:endParaRPr lang="en-GB" sz="1600" dirty="0">
              <a:latin typeface="Twinkl" pitchFamily="50" charset="0"/>
            </a:endParaRPr>
          </a:p>
          <a:p>
            <a:r>
              <a:rPr lang="en-GB" sz="1600" b="1" dirty="0">
                <a:latin typeface="Twinkl" pitchFamily="50" charset="0"/>
              </a:rPr>
              <a:t>The End: </a:t>
            </a:r>
            <a:r>
              <a:rPr lang="en-GB" sz="1600" dirty="0">
                <a:latin typeface="Twinkl" pitchFamily="50" charset="0"/>
              </a:rPr>
              <a:t>In May 1718, after looting five ships, it was finally run aground.</a:t>
            </a:r>
          </a:p>
        </p:txBody>
      </p:sp>
      <p:pic>
        <p:nvPicPr>
          <p:cNvPr id="6" name="Picture 5">
            <a:extLst>
              <a:ext uri="{FF2B5EF4-FFF2-40B4-BE49-F238E27FC236}">
                <a16:creationId xmlns:a16="http://schemas.microsoft.com/office/drawing/2014/main" id="{1EDD2F65-4C98-43D3-BEC5-D7BF9988B478}"/>
              </a:ext>
            </a:extLst>
          </p:cNvPr>
          <p:cNvPicPr>
            <a:picLocks noChangeAspect="1"/>
          </p:cNvPicPr>
          <p:nvPr/>
        </p:nvPicPr>
        <p:blipFill rotWithShape="1">
          <a:blip r:embed="rId2">
            <a:extLst>
              <a:ext uri="{28A0092B-C50C-407E-A947-70E740481C1C}">
                <a14:useLocalDpi xmlns:a14="http://schemas.microsoft.com/office/drawing/2010/main" val="0"/>
              </a:ext>
            </a:extLst>
          </a:blip>
          <a:srcRect l="5010" r="14911"/>
          <a:stretch/>
        </p:blipFill>
        <p:spPr>
          <a:xfrm>
            <a:off x="5858802" y="2046083"/>
            <a:ext cx="2643612" cy="2643612"/>
          </a:xfrm>
          <a:prstGeom prst="flowChartConnector">
            <a:avLst/>
          </a:prstGeom>
        </p:spPr>
      </p:pic>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000" dirty="0">
                <a:solidFill>
                  <a:schemeClr val="bg1"/>
                </a:solidFill>
                <a:latin typeface="+mn-lt"/>
              </a:rPr>
              <a:t>Famous Pirate Ships Queen Anne’s Revenge</a:t>
            </a:r>
          </a:p>
        </p:txBody>
      </p:sp>
      <p:sp>
        <p:nvSpPr>
          <p:cNvPr id="2" name="Oval 1">
            <a:extLst>
              <a:ext uri="{FF2B5EF4-FFF2-40B4-BE49-F238E27FC236}">
                <a16:creationId xmlns:a16="http://schemas.microsoft.com/office/drawing/2014/main" id="{1A63CE32-EC28-47E9-80A1-5725FA917DD7}"/>
              </a:ext>
            </a:extLst>
          </p:cNvPr>
          <p:cNvSpPr/>
          <p:nvPr/>
        </p:nvSpPr>
        <p:spPr>
          <a:xfrm>
            <a:off x="5858802" y="2046083"/>
            <a:ext cx="2643612" cy="264361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7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24624-8171-4493-B292-B6C2FDDFDCFF}"/>
              </a:ext>
            </a:extLst>
          </p:cNvPr>
          <p:cNvSpPr/>
          <p:nvPr/>
        </p:nvSpPr>
        <p:spPr>
          <a:xfrm>
            <a:off x="1391813" y="2046083"/>
            <a:ext cx="6360374" cy="40467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Twinkl" pitchFamily="50" charset="0"/>
              </a:rPr>
              <a:t>Belonged to: </a:t>
            </a:r>
            <a:r>
              <a:rPr lang="en-GB" sz="1600" dirty="0">
                <a:latin typeface="Twinkl" pitchFamily="50" charset="0"/>
              </a:rPr>
              <a:t>Captain Bartholomew Roberts </a:t>
            </a:r>
            <a:br>
              <a:rPr lang="en-GB" sz="1600" dirty="0">
                <a:latin typeface="Twinkl" pitchFamily="50" charset="0"/>
              </a:rPr>
            </a:br>
            <a:r>
              <a:rPr lang="en-GB" sz="1600" dirty="0">
                <a:latin typeface="Twinkl" pitchFamily="50" charset="0"/>
              </a:rPr>
              <a:t>(also known as Black Bart)</a:t>
            </a:r>
          </a:p>
          <a:p>
            <a:r>
              <a:rPr lang="en-GB" sz="1600" dirty="0">
                <a:latin typeface="Twinkl" pitchFamily="50" charset="0"/>
              </a:rPr>
              <a:t>				</a:t>
            </a:r>
          </a:p>
          <a:p>
            <a:r>
              <a:rPr lang="en-GB" sz="1600" b="1" dirty="0">
                <a:latin typeface="Twinkl" pitchFamily="50" charset="0"/>
              </a:rPr>
              <a:t>Type: </a:t>
            </a:r>
            <a:r>
              <a:rPr lang="en-GB" sz="1600" dirty="0">
                <a:latin typeface="Twinkl" pitchFamily="50" charset="0"/>
              </a:rPr>
              <a:t>Frigate</a:t>
            </a:r>
          </a:p>
          <a:p>
            <a:endParaRPr lang="en-GB" sz="1600" b="1" dirty="0">
              <a:latin typeface="Twinkl" pitchFamily="50" charset="0"/>
            </a:endParaRPr>
          </a:p>
          <a:p>
            <a:r>
              <a:rPr lang="en-GB" sz="1600" b="1" dirty="0">
                <a:latin typeface="Twinkl" pitchFamily="50" charset="0"/>
              </a:rPr>
              <a:t>Used to be: </a:t>
            </a:r>
            <a:r>
              <a:rPr lang="en-GB" sz="1600" dirty="0">
                <a:latin typeface="Twinkl" pitchFamily="50" charset="0"/>
              </a:rPr>
              <a:t>‘</a:t>
            </a:r>
            <a:r>
              <a:rPr lang="en-GB" sz="1600" dirty="0" err="1">
                <a:latin typeface="Twinkl" pitchFamily="50" charset="0"/>
              </a:rPr>
              <a:t>Onslow</a:t>
            </a:r>
            <a:r>
              <a:rPr lang="en-GB" sz="1600" dirty="0">
                <a:latin typeface="Twinkl" pitchFamily="50" charset="0"/>
              </a:rPr>
              <a:t>’</a:t>
            </a:r>
          </a:p>
          <a:p>
            <a:r>
              <a:rPr lang="en-GB" sz="1600" dirty="0">
                <a:latin typeface="Twinkl" pitchFamily="50" charset="0"/>
              </a:rPr>
              <a:t>		</a:t>
            </a:r>
          </a:p>
          <a:p>
            <a:r>
              <a:rPr lang="en-GB" sz="1600" b="1" dirty="0">
                <a:latin typeface="Twinkl" pitchFamily="50" charset="0"/>
              </a:rPr>
              <a:t>Cannons:	</a:t>
            </a:r>
            <a:r>
              <a:rPr lang="en-GB" sz="1600" dirty="0">
                <a:latin typeface="Twinkl" pitchFamily="50" charset="0"/>
              </a:rPr>
              <a:t>42</a:t>
            </a:r>
          </a:p>
          <a:p>
            <a:endParaRPr lang="en-GB" sz="1600" dirty="0">
              <a:latin typeface="Twinkl" pitchFamily="50" charset="0"/>
            </a:endParaRPr>
          </a:p>
          <a:p>
            <a:r>
              <a:rPr lang="en-GB" sz="1600" b="1" dirty="0">
                <a:latin typeface="Twinkl" pitchFamily="50" charset="0"/>
              </a:rPr>
              <a:t>Crew: </a:t>
            </a:r>
            <a:r>
              <a:rPr lang="en-GB" sz="1600" dirty="0">
                <a:latin typeface="Twinkl" pitchFamily="50" charset="0"/>
              </a:rPr>
              <a:t>157 men</a:t>
            </a:r>
          </a:p>
          <a:p>
            <a:endParaRPr lang="en-GB" sz="1600" dirty="0">
              <a:latin typeface="Twinkl" pitchFamily="50" charset="0"/>
            </a:endParaRPr>
          </a:p>
          <a:p>
            <a:r>
              <a:rPr lang="en-GB" sz="1600" b="1" dirty="0">
                <a:latin typeface="Twinkl" pitchFamily="50" charset="0"/>
              </a:rPr>
              <a:t>Flag: </a:t>
            </a:r>
            <a:r>
              <a:rPr lang="en-GB" sz="1600" dirty="0">
                <a:latin typeface="Twinkl" pitchFamily="50" charset="0"/>
              </a:rPr>
              <a:t>His first flag depicted him holding an hourglass with death. His second showed him standing on two skulls.</a:t>
            </a:r>
          </a:p>
          <a:p>
            <a:endParaRPr lang="en-GB" sz="1600" dirty="0">
              <a:latin typeface="Twinkl" pitchFamily="50" charset="0"/>
            </a:endParaRPr>
          </a:p>
          <a:p>
            <a:r>
              <a:rPr lang="en-GB" sz="1600" b="1" dirty="0">
                <a:latin typeface="Twinkl" pitchFamily="50" charset="0"/>
              </a:rPr>
              <a:t>The </a:t>
            </a:r>
            <a:r>
              <a:rPr lang="en-GB" sz="1600" b="1" dirty="0" err="1">
                <a:latin typeface="Twinkl" pitchFamily="50" charset="0"/>
              </a:rPr>
              <a:t>End:</a:t>
            </a:r>
            <a:r>
              <a:rPr lang="en-GB" sz="1600" dirty="0" err="1">
                <a:latin typeface="Twinkl" pitchFamily="50" charset="0"/>
              </a:rPr>
              <a:t>Captain</a:t>
            </a:r>
            <a:r>
              <a:rPr lang="en-GB" sz="1600" dirty="0">
                <a:latin typeface="Twinkl" pitchFamily="50" charset="0"/>
              </a:rPr>
              <a:t> Roberts died in battle on the Royal Fortune in 1722.</a:t>
            </a:r>
          </a:p>
        </p:txBody>
      </p:sp>
      <p:pic>
        <p:nvPicPr>
          <p:cNvPr id="6" name="Picture 5">
            <a:extLst>
              <a:ext uri="{FF2B5EF4-FFF2-40B4-BE49-F238E27FC236}">
                <a16:creationId xmlns:a16="http://schemas.microsoft.com/office/drawing/2014/main" id="{9B72BBDF-CE7E-40A1-B0F7-848A06916559}"/>
              </a:ext>
            </a:extLst>
          </p:cNvPr>
          <p:cNvPicPr>
            <a:picLocks noChangeAspect="1"/>
          </p:cNvPicPr>
          <p:nvPr/>
        </p:nvPicPr>
        <p:blipFill rotWithShape="1">
          <a:blip r:embed="rId2">
            <a:extLst>
              <a:ext uri="{28A0092B-C50C-407E-A947-70E740481C1C}">
                <a14:useLocalDpi xmlns:a14="http://schemas.microsoft.com/office/drawing/2010/main" val="0"/>
              </a:ext>
            </a:extLst>
          </a:blip>
          <a:srcRect l="2563" r="22437"/>
          <a:stretch/>
        </p:blipFill>
        <p:spPr>
          <a:xfrm>
            <a:off x="5744737" y="1865014"/>
            <a:ext cx="2643613" cy="2643613"/>
          </a:xfrm>
          <a:prstGeom prst="flowChartConnector">
            <a:avLst/>
          </a:prstGeom>
        </p:spPr>
      </p:pic>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000" dirty="0">
                <a:solidFill>
                  <a:schemeClr val="bg1"/>
                </a:solidFill>
                <a:latin typeface="+mn-lt"/>
              </a:rPr>
              <a:t>Famous Pirate Ships Royal Fortune</a:t>
            </a:r>
          </a:p>
        </p:txBody>
      </p:sp>
      <p:sp>
        <p:nvSpPr>
          <p:cNvPr id="2" name="Oval 1">
            <a:extLst>
              <a:ext uri="{FF2B5EF4-FFF2-40B4-BE49-F238E27FC236}">
                <a16:creationId xmlns:a16="http://schemas.microsoft.com/office/drawing/2014/main" id="{1A63CE32-EC28-47E9-80A1-5725FA917DD7}"/>
              </a:ext>
            </a:extLst>
          </p:cNvPr>
          <p:cNvSpPr/>
          <p:nvPr/>
        </p:nvSpPr>
        <p:spPr>
          <a:xfrm>
            <a:off x="5744738" y="1865014"/>
            <a:ext cx="2643612" cy="264361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282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4F7FC7-2A50-4BA5-B0AF-24FA433DC1CE}"/>
              </a:ext>
            </a:extLst>
          </p:cNvPr>
          <p:cNvSpPr/>
          <p:nvPr/>
        </p:nvSpPr>
        <p:spPr>
          <a:xfrm>
            <a:off x="782128" y="2117921"/>
            <a:ext cx="5626059" cy="2434388"/>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2520000" rtlCol="0" anchor="ctr"/>
          <a:lstStyle/>
          <a:p>
            <a:r>
              <a:rPr lang="en-GB" sz="1600" dirty="0">
                <a:solidFill>
                  <a:schemeClr val="tx1"/>
                </a:solidFill>
                <a:latin typeface="Twinkl" pitchFamily="50" charset="0"/>
              </a:rPr>
              <a:t>Pirates are people from any country who steal from ships at sea. (Yes, this still happens now but not quite as often!)</a:t>
            </a:r>
          </a:p>
          <a:p>
            <a:endParaRPr lang="en-GB" sz="1600" dirty="0">
              <a:solidFill>
                <a:schemeClr val="tx1"/>
              </a:solidFill>
              <a:latin typeface="Twinkl" pitchFamily="50" charset="0"/>
            </a:endParaRPr>
          </a:p>
          <a:p>
            <a:r>
              <a:rPr lang="en-GB" sz="1600" dirty="0">
                <a:solidFill>
                  <a:schemeClr val="tx1"/>
                </a:solidFill>
                <a:latin typeface="Twinkl" pitchFamily="50" charset="0"/>
              </a:rPr>
              <a:t>Pirates needed ships of their own (which they stole too) as they worked at sea, stealing loot from other ships.</a:t>
            </a:r>
          </a:p>
        </p:txBody>
      </p:sp>
      <p:pic>
        <p:nvPicPr>
          <p:cNvPr id="9" name="Picture 8">
            <a:extLst>
              <a:ext uri="{FF2B5EF4-FFF2-40B4-BE49-F238E27FC236}">
                <a16:creationId xmlns:a16="http://schemas.microsoft.com/office/drawing/2014/main" id="{E2D4E0B3-B02F-4F35-AA3B-196AD4D0FC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378101" y="2042024"/>
            <a:ext cx="4030078" cy="4030078"/>
          </a:xfrm>
          <a:prstGeom prst="flowChartConnector">
            <a:avLst/>
          </a:prstGeom>
        </p:spPr>
      </p:pic>
      <p:sp>
        <p:nvSpPr>
          <p:cNvPr id="7" name="Oval 6">
            <a:extLst>
              <a:ext uri="{FF2B5EF4-FFF2-40B4-BE49-F238E27FC236}">
                <a16:creationId xmlns:a16="http://schemas.microsoft.com/office/drawing/2014/main" id="{DB237870-5DFC-40BC-933B-6DD9891B239B}"/>
              </a:ext>
            </a:extLst>
          </p:cNvPr>
          <p:cNvSpPr/>
          <p:nvPr/>
        </p:nvSpPr>
        <p:spPr>
          <a:xfrm>
            <a:off x="4378100" y="2042024"/>
            <a:ext cx="4030078" cy="4030078"/>
          </a:xfrm>
          <a:prstGeom prst="ellipse">
            <a:avLst/>
          </a:prstGeom>
          <a:no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What Is a Pirate?</a:t>
            </a:r>
          </a:p>
        </p:txBody>
      </p:sp>
      <p:pic>
        <p:nvPicPr>
          <p:cNvPr id="4" name="Picture 3">
            <a:extLst>
              <a:ext uri="{FF2B5EF4-FFF2-40B4-BE49-F238E27FC236}">
                <a16:creationId xmlns:a16="http://schemas.microsoft.com/office/drawing/2014/main" id="{5CFC29B7-4D01-4320-B090-2316109D50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3680"/>
          <a:stretch/>
        </p:blipFill>
        <p:spPr>
          <a:xfrm>
            <a:off x="3639494" y="2008651"/>
            <a:ext cx="4942872" cy="4849350"/>
          </a:xfrm>
          <a:prstGeom prst="rect">
            <a:avLst/>
          </a:prstGeom>
        </p:spPr>
      </p:pic>
      <p:pic>
        <p:nvPicPr>
          <p:cNvPr id="12" name="Picture 11">
            <a:extLst>
              <a:ext uri="{FF2B5EF4-FFF2-40B4-BE49-F238E27FC236}">
                <a16:creationId xmlns:a16="http://schemas.microsoft.com/office/drawing/2014/main" id="{2B388260-DCCD-472C-8689-87D7C5A2D6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13"/>
          <a:stretch/>
        </p:blipFill>
        <p:spPr>
          <a:xfrm>
            <a:off x="3595157" y="1928388"/>
            <a:ext cx="4544149" cy="492961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90593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The period between 1650 and 1730 is commonly known as the Golden Age of Piracy as this was a time when piracy was common. The age can be divided into three main sections:</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The Golden Age of Piracy</a:t>
            </a:r>
          </a:p>
        </p:txBody>
      </p:sp>
      <p:sp>
        <p:nvSpPr>
          <p:cNvPr id="3" name="Rectangle 2">
            <a:extLst>
              <a:ext uri="{FF2B5EF4-FFF2-40B4-BE49-F238E27FC236}">
                <a16:creationId xmlns:a16="http://schemas.microsoft.com/office/drawing/2014/main" id="{14B24624-8171-4493-B292-B6C2FDDFDCFF}"/>
              </a:ext>
            </a:extLst>
          </p:cNvPr>
          <p:cNvSpPr/>
          <p:nvPr/>
        </p:nvSpPr>
        <p:spPr>
          <a:xfrm>
            <a:off x="755650" y="3626127"/>
            <a:ext cx="1937441" cy="246669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bg1"/>
                </a:solidFill>
                <a:latin typeface="Twinkl" pitchFamily="50" charset="0"/>
              </a:rPr>
              <a:t>Buccaneers were pirates that worked specifically in the Caribbean (where a lot was happening) plundering Spanish ships.</a:t>
            </a:r>
          </a:p>
        </p:txBody>
      </p:sp>
      <p:sp>
        <p:nvSpPr>
          <p:cNvPr id="15" name="Rectangle 14">
            <a:extLst>
              <a:ext uri="{FF2B5EF4-FFF2-40B4-BE49-F238E27FC236}">
                <a16:creationId xmlns:a16="http://schemas.microsoft.com/office/drawing/2014/main" id="{9D968CCC-7FD0-4C1F-92D2-14DA1A4F843C}"/>
              </a:ext>
            </a:extLst>
          </p:cNvPr>
          <p:cNvSpPr/>
          <p:nvPr/>
        </p:nvSpPr>
        <p:spPr>
          <a:xfrm>
            <a:off x="3603280" y="3626127"/>
            <a:ext cx="1937441" cy="246669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bg1"/>
                </a:solidFill>
                <a:latin typeface="Twinkl" pitchFamily="50" charset="0"/>
              </a:rPr>
              <a:t>Pirates worked on the specific trade route that covered the Indian Ocean and Red Sea.</a:t>
            </a:r>
          </a:p>
        </p:txBody>
      </p:sp>
      <p:sp>
        <p:nvSpPr>
          <p:cNvPr id="16" name="Rectangle 15">
            <a:extLst>
              <a:ext uri="{FF2B5EF4-FFF2-40B4-BE49-F238E27FC236}">
                <a16:creationId xmlns:a16="http://schemas.microsoft.com/office/drawing/2014/main" id="{3A99BABB-C163-41D8-B932-00EEE8B72429}"/>
              </a:ext>
            </a:extLst>
          </p:cNvPr>
          <p:cNvSpPr/>
          <p:nvPr/>
        </p:nvSpPr>
        <p:spPr>
          <a:xfrm>
            <a:off x="6450908" y="3646913"/>
            <a:ext cx="1937441" cy="246669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bg1"/>
                </a:solidFill>
                <a:latin typeface="Twinkl" pitchFamily="50" charset="0"/>
              </a:rPr>
              <a:t>After the war of the Spanish Succession, there were many English and American unemployed sailors who turned to piracy and privateering.</a:t>
            </a:r>
          </a:p>
        </p:txBody>
      </p:sp>
      <p:sp>
        <p:nvSpPr>
          <p:cNvPr id="17" name="Rectangle 16">
            <a:extLst>
              <a:ext uri="{FF2B5EF4-FFF2-40B4-BE49-F238E27FC236}">
                <a16:creationId xmlns:a16="http://schemas.microsoft.com/office/drawing/2014/main" id="{685A027D-2F8B-4626-BD82-B04725348253}"/>
              </a:ext>
            </a:extLst>
          </p:cNvPr>
          <p:cNvSpPr/>
          <p:nvPr/>
        </p:nvSpPr>
        <p:spPr>
          <a:xfrm>
            <a:off x="692117" y="2953277"/>
            <a:ext cx="2064505" cy="47572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b="1" dirty="0">
                <a:solidFill>
                  <a:schemeClr val="tx1"/>
                </a:solidFill>
                <a:latin typeface="Twinkl" pitchFamily="50" charset="0"/>
              </a:rPr>
              <a:t>1650-1680 </a:t>
            </a:r>
          </a:p>
          <a:p>
            <a:pPr algn="ctr"/>
            <a:r>
              <a:rPr lang="en-GB" sz="1600" b="1" dirty="0">
                <a:solidFill>
                  <a:schemeClr val="tx1"/>
                </a:solidFill>
                <a:latin typeface="Twinkl" pitchFamily="50" charset="0"/>
              </a:rPr>
              <a:t>The Buccaneers</a:t>
            </a:r>
          </a:p>
        </p:txBody>
      </p:sp>
      <p:sp>
        <p:nvSpPr>
          <p:cNvPr id="18" name="Rectangle 17">
            <a:extLst>
              <a:ext uri="{FF2B5EF4-FFF2-40B4-BE49-F238E27FC236}">
                <a16:creationId xmlns:a16="http://schemas.microsoft.com/office/drawing/2014/main" id="{B1103905-6A54-4245-8FC3-2D4001D5A961}"/>
              </a:ext>
            </a:extLst>
          </p:cNvPr>
          <p:cNvSpPr/>
          <p:nvPr/>
        </p:nvSpPr>
        <p:spPr>
          <a:xfrm>
            <a:off x="3539747" y="2974063"/>
            <a:ext cx="2064505" cy="47572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b="1" dirty="0">
                <a:solidFill>
                  <a:schemeClr val="tx1"/>
                </a:solidFill>
                <a:latin typeface="Twinkl" pitchFamily="50" charset="0"/>
              </a:rPr>
              <a:t>1690</a:t>
            </a:r>
          </a:p>
          <a:p>
            <a:pPr algn="ctr"/>
            <a:r>
              <a:rPr lang="en-GB" sz="1600" b="1" dirty="0">
                <a:solidFill>
                  <a:schemeClr val="tx1"/>
                </a:solidFill>
                <a:latin typeface="Twinkl" pitchFamily="50" charset="0"/>
              </a:rPr>
              <a:t>The Pirate Round</a:t>
            </a:r>
          </a:p>
        </p:txBody>
      </p:sp>
      <p:sp>
        <p:nvSpPr>
          <p:cNvPr id="19" name="Rectangle 18">
            <a:extLst>
              <a:ext uri="{FF2B5EF4-FFF2-40B4-BE49-F238E27FC236}">
                <a16:creationId xmlns:a16="http://schemas.microsoft.com/office/drawing/2014/main" id="{F1C6BB7C-31B5-4540-BD76-152524F29C48}"/>
              </a:ext>
            </a:extLst>
          </p:cNvPr>
          <p:cNvSpPr/>
          <p:nvPr/>
        </p:nvSpPr>
        <p:spPr>
          <a:xfrm>
            <a:off x="6387375" y="2806573"/>
            <a:ext cx="2064505" cy="76976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b="1" dirty="0">
                <a:solidFill>
                  <a:schemeClr val="tx1"/>
                </a:solidFill>
                <a:latin typeface="Twinkl" pitchFamily="50" charset="0"/>
              </a:rPr>
              <a:t>1716-1726 </a:t>
            </a:r>
            <a:br>
              <a:rPr lang="en-GB" sz="1600" b="1" dirty="0">
                <a:solidFill>
                  <a:schemeClr val="tx1"/>
                </a:solidFill>
                <a:latin typeface="Twinkl" pitchFamily="50" charset="0"/>
              </a:rPr>
            </a:br>
            <a:r>
              <a:rPr lang="en-GB" sz="1600" b="1" dirty="0">
                <a:solidFill>
                  <a:schemeClr val="tx1"/>
                </a:solidFill>
                <a:latin typeface="Twinkl" pitchFamily="50" charset="0"/>
              </a:rPr>
              <a:t>The Post-Spanish Succession</a:t>
            </a:r>
            <a:r>
              <a:rPr lang="en-GB" sz="1600" b="1" dirty="0">
                <a:latin typeface="Twinkl" pitchFamily="50" charset="0"/>
              </a:rPr>
              <a:t> </a:t>
            </a:r>
          </a:p>
        </p:txBody>
      </p:sp>
    </p:spTree>
    <p:extLst>
      <p:ext uri="{BB962C8B-B14F-4D97-AF65-F5344CB8AC3E}">
        <p14:creationId xmlns:p14="http://schemas.microsoft.com/office/powerpoint/2010/main" val="5329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8CC06B03-BFCA-4C9B-B78E-E5EA5C37AA11}"/>
              </a:ext>
            </a:extLst>
          </p:cNvPr>
          <p:cNvCxnSpPr>
            <a:cxnSpLocks/>
            <a:stCxn id="25" idx="1"/>
          </p:cNvCxnSpPr>
          <p:nvPr/>
        </p:nvCxnSpPr>
        <p:spPr>
          <a:xfrm flipH="1">
            <a:off x="5101044" y="3121584"/>
            <a:ext cx="178854" cy="195134"/>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DF0F64-02CB-4322-A2EC-ED60939A209B}"/>
              </a:ext>
            </a:extLst>
          </p:cNvPr>
          <p:cNvCxnSpPr>
            <a:cxnSpLocks/>
          </p:cNvCxnSpPr>
          <p:nvPr/>
        </p:nvCxnSpPr>
        <p:spPr>
          <a:xfrm flipH="1">
            <a:off x="5541942" y="3671022"/>
            <a:ext cx="234384" cy="69334"/>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Part of a Pirate Ship</a:t>
            </a:r>
          </a:p>
        </p:txBody>
      </p:sp>
      <p:pic>
        <p:nvPicPr>
          <p:cNvPr id="4" name="Picture 3">
            <a:extLst>
              <a:ext uri="{FF2B5EF4-FFF2-40B4-BE49-F238E27FC236}">
                <a16:creationId xmlns:a16="http://schemas.microsoft.com/office/drawing/2014/main" id="{A759416E-0CE5-4FA4-8C6B-43C9169927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2902" y="2274268"/>
            <a:ext cx="3038441" cy="3356830"/>
          </a:xfrm>
          <a:prstGeom prst="rect">
            <a:avLst/>
          </a:prstGeom>
        </p:spPr>
      </p:pic>
      <p:sp>
        <p:nvSpPr>
          <p:cNvPr id="13" name="Rectangle 12">
            <a:extLst>
              <a:ext uri="{FF2B5EF4-FFF2-40B4-BE49-F238E27FC236}">
                <a16:creationId xmlns:a16="http://schemas.microsoft.com/office/drawing/2014/main" id="{80D720BC-0488-4236-A614-58DB442A2BC0}"/>
              </a:ext>
            </a:extLst>
          </p:cNvPr>
          <p:cNvSpPr/>
          <p:nvPr/>
        </p:nvSpPr>
        <p:spPr>
          <a:xfrm>
            <a:off x="5766129" y="3505968"/>
            <a:ext cx="846655"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rigging</a:t>
            </a:r>
          </a:p>
        </p:txBody>
      </p:sp>
      <p:sp>
        <p:nvSpPr>
          <p:cNvPr id="14" name="Rectangle 13">
            <a:extLst>
              <a:ext uri="{FF2B5EF4-FFF2-40B4-BE49-F238E27FC236}">
                <a16:creationId xmlns:a16="http://schemas.microsoft.com/office/drawing/2014/main" id="{32255AB9-6DF7-4356-94CB-7B91CD028A46}"/>
              </a:ext>
            </a:extLst>
          </p:cNvPr>
          <p:cNvSpPr/>
          <p:nvPr/>
        </p:nvSpPr>
        <p:spPr>
          <a:xfrm>
            <a:off x="5802202" y="4522217"/>
            <a:ext cx="567506"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jib</a:t>
            </a:r>
          </a:p>
        </p:txBody>
      </p:sp>
      <p:sp>
        <p:nvSpPr>
          <p:cNvPr id="20" name="Rectangle 19">
            <a:extLst>
              <a:ext uri="{FF2B5EF4-FFF2-40B4-BE49-F238E27FC236}">
                <a16:creationId xmlns:a16="http://schemas.microsoft.com/office/drawing/2014/main" id="{75BBD9FB-C1E0-44AC-B754-1D5145E332FA}"/>
              </a:ext>
            </a:extLst>
          </p:cNvPr>
          <p:cNvSpPr/>
          <p:nvPr/>
        </p:nvSpPr>
        <p:spPr>
          <a:xfrm>
            <a:off x="5780621" y="5013855"/>
            <a:ext cx="1001444"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bowsprit</a:t>
            </a:r>
          </a:p>
        </p:txBody>
      </p:sp>
      <p:sp>
        <p:nvSpPr>
          <p:cNvPr id="22" name="Rectangle 21">
            <a:extLst>
              <a:ext uri="{FF2B5EF4-FFF2-40B4-BE49-F238E27FC236}">
                <a16:creationId xmlns:a16="http://schemas.microsoft.com/office/drawing/2014/main" id="{83120C41-BB9E-4DD0-ABBE-E8E5C6F89BE2}"/>
              </a:ext>
            </a:extLst>
          </p:cNvPr>
          <p:cNvSpPr/>
          <p:nvPr/>
        </p:nvSpPr>
        <p:spPr>
          <a:xfrm>
            <a:off x="5090184" y="5312461"/>
            <a:ext cx="602072"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dirty="0">
                <a:solidFill>
                  <a:schemeClr val="tx1"/>
                </a:solidFill>
                <a:latin typeface="Twinkl" pitchFamily="50" charset="0"/>
              </a:rPr>
              <a:t>bow</a:t>
            </a:r>
          </a:p>
        </p:txBody>
      </p:sp>
      <p:sp>
        <p:nvSpPr>
          <p:cNvPr id="23" name="Rectangle 22">
            <a:extLst>
              <a:ext uri="{FF2B5EF4-FFF2-40B4-BE49-F238E27FC236}">
                <a16:creationId xmlns:a16="http://schemas.microsoft.com/office/drawing/2014/main" id="{4B62C69C-F9D8-42CA-B0ED-0326073FA61B}"/>
              </a:ext>
            </a:extLst>
          </p:cNvPr>
          <p:cNvSpPr/>
          <p:nvPr/>
        </p:nvSpPr>
        <p:spPr>
          <a:xfrm>
            <a:off x="2742180" y="5312460"/>
            <a:ext cx="898404"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dirty="0">
                <a:solidFill>
                  <a:schemeClr val="tx1"/>
                </a:solidFill>
                <a:latin typeface="Twinkl" pitchFamily="50" charset="0"/>
              </a:rPr>
              <a:t>stern</a:t>
            </a:r>
          </a:p>
        </p:txBody>
      </p:sp>
      <p:sp>
        <p:nvSpPr>
          <p:cNvPr id="25" name="Rectangle 24">
            <a:extLst>
              <a:ext uri="{FF2B5EF4-FFF2-40B4-BE49-F238E27FC236}">
                <a16:creationId xmlns:a16="http://schemas.microsoft.com/office/drawing/2014/main" id="{0BF30F21-05B5-40EF-91C8-716C10E61752}"/>
              </a:ext>
            </a:extLst>
          </p:cNvPr>
          <p:cNvSpPr/>
          <p:nvPr/>
        </p:nvSpPr>
        <p:spPr>
          <a:xfrm>
            <a:off x="5279898" y="2967273"/>
            <a:ext cx="1044607"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yardarm</a:t>
            </a:r>
          </a:p>
        </p:txBody>
      </p:sp>
      <p:sp>
        <p:nvSpPr>
          <p:cNvPr id="26" name="Rectangle 25">
            <a:extLst>
              <a:ext uri="{FF2B5EF4-FFF2-40B4-BE49-F238E27FC236}">
                <a16:creationId xmlns:a16="http://schemas.microsoft.com/office/drawing/2014/main" id="{8842E297-9742-4804-9E94-C2561EAD7303}"/>
              </a:ext>
            </a:extLst>
          </p:cNvPr>
          <p:cNvSpPr/>
          <p:nvPr/>
        </p:nvSpPr>
        <p:spPr>
          <a:xfrm>
            <a:off x="2507150" y="3557535"/>
            <a:ext cx="1385179"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mizzenmast</a:t>
            </a:r>
          </a:p>
        </p:txBody>
      </p:sp>
      <p:sp>
        <p:nvSpPr>
          <p:cNvPr id="27" name="Rectangle 26">
            <a:extLst>
              <a:ext uri="{FF2B5EF4-FFF2-40B4-BE49-F238E27FC236}">
                <a16:creationId xmlns:a16="http://schemas.microsoft.com/office/drawing/2014/main" id="{9FC94F5A-6A80-4C25-8894-9EB5DCF5404C}"/>
              </a:ext>
            </a:extLst>
          </p:cNvPr>
          <p:cNvSpPr/>
          <p:nvPr/>
        </p:nvSpPr>
        <p:spPr>
          <a:xfrm>
            <a:off x="2372008" y="4396561"/>
            <a:ext cx="1268575"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quarterdeck</a:t>
            </a:r>
          </a:p>
        </p:txBody>
      </p:sp>
      <p:sp>
        <p:nvSpPr>
          <p:cNvPr id="29" name="Rectangle 28">
            <a:extLst>
              <a:ext uri="{FF2B5EF4-FFF2-40B4-BE49-F238E27FC236}">
                <a16:creationId xmlns:a16="http://schemas.microsoft.com/office/drawing/2014/main" id="{983DADF2-4EF3-4BBE-8707-998823ACB96E}"/>
              </a:ext>
            </a:extLst>
          </p:cNvPr>
          <p:cNvSpPr/>
          <p:nvPr/>
        </p:nvSpPr>
        <p:spPr>
          <a:xfrm>
            <a:off x="3916182" y="5312459"/>
            <a:ext cx="898404"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dirty="0">
                <a:solidFill>
                  <a:schemeClr val="tx1"/>
                </a:solidFill>
                <a:latin typeface="Twinkl" pitchFamily="50" charset="0"/>
              </a:rPr>
              <a:t>helm</a:t>
            </a:r>
          </a:p>
        </p:txBody>
      </p:sp>
      <p:sp>
        <p:nvSpPr>
          <p:cNvPr id="30" name="Rectangle 29">
            <a:extLst>
              <a:ext uri="{FF2B5EF4-FFF2-40B4-BE49-F238E27FC236}">
                <a16:creationId xmlns:a16="http://schemas.microsoft.com/office/drawing/2014/main" id="{D14063BD-0A2D-4551-A45F-23942B8545F3}"/>
              </a:ext>
            </a:extLst>
          </p:cNvPr>
          <p:cNvSpPr/>
          <p:nvPr/>
        </p:nvSpPr>
        <p:spPr>
          <a:xfrm>
            <a:off x="4376335" y="4628817"/>
            <a:ext cx="1129978"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dirty="0">
                <a:solidFill>
                  <a:schemeClr val="tx1"/>
                </a:solidFill>
                <a:latin typeface="Twinkl" pitchFamily="50" charset="0"/>
              </a:rPr>
              <a:t>ratlines</a:t>
            </a:r>
          </a:p>
        </p:txBody>
      </p:sp>
      <p:cxnSp>
        <p:nvCxnSpPr>
          <p:cNvPr id="6" name="Straight Arrow Connector 5">
            <a:extLst>
              <a:ext uri="{FF2B5EF4-FFF2-40B4-BE49-F238E27FC236}">
                <a16:creationId xmlns:a16="http://schemas.microsoft.com/office/drawing/2014/main" id="{6D0C3967-BDF3-4DEC-8AA1-C4E492050AE1}"/>
              </a:ext>
            </a:extLst>
          </p:cNvPr>
          <p:cNvCxnSpPr>
            <a:cxnSpLocks/>
            <a:stCxn id="12" idx="1"/>
          </p:cNvCxnSpPr>
          <p:nvPr/>
        </p:nvCxnSpPr>
        <p:spPr>
          <a:xfrm flipH="1" flipV="1">
            <a:off x="4814586" y="4147194"/>
            <a:ext cx="286457" cy="37393"/>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9585035-853A-40D9-9983-36C7B58529AB}"/>
              </a:ext>
            </a:extLst>
          </p:cNvPr>
          <p:cNvCxnSpPr>
            <a:cxnSpLocks/>
          </p:cNvCxnSpPr>
          <p:nvPr/>
        </p:nvCxnSpPr>
        <p:spPr>
          <a:xfrm>
            <a:off x="4018842" y="4956134"/>
            <a:ext cx="338995" cy="193289"/>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DFF9EC8-B9F4-4B79-9864-B4D46AEBAAFA}"/>
              </a:ext>
            </a:extLst>
          </p:cNvPr>
          <p:cNvSpPr/>
          <p:nvPr/>
        </p:nvSpPr>
        <p:spPr>
          <a:xfrm>
            <a:off x="5101043" y="4037381"/>
            <a:ext cx="1044606" cy="29441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foremast</a:t>
            </a:r>
          </a:p>
        </p:txBody>
      </p:sp>
      <p:sp>
        <p:nvSpPr>
          <p:cNvPr id="31" name="Rectangle 30">
            <a:extLst>
              <a:ext uri="{FF2B5EF4-FFF2-40B4-BE49-F238E27FC236}">
                <a16:creationId xmlns:a16="http://schemas.microsoft.com/office/drawing/2014/main" id="{5569CC17-A236-4F02-893D-93BAFE4C4632}"/>
              </a:ext>
            </a:extLst>
          </p:cNvPr>
          <p:cNvSpPr/>
          <p:nvPr/>
        </p:nvSpPr>
        <p:spPr>
          <a:xfrm>
            <a:off x="3698174" y="4628816"/>
            <a:ext cx="602072"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600" dirty="0">
                <a:solidFill>
                  <a:schemeClr val="tx1"/>
                </a:solidFill>
                <a:latin typeface="Twinkl" pitchFamily="50" charset="0"/>
              </a:rPr>
              <a:t>deck</a:t>
            </a:r>
          </a:p>
        </p:txBody>
      </p:sp>
      <p:cxnSp>
        <p:nvCxnSpPr>
          <p:cNvPr id="36" name="Straight Arrow Connector 35">
            <a:extLst>
              <a:ext uri="{FF2B5EF4-FFF2-40B4-BE49-F238E27FC236}">
                <a16:creationId xmlns:a16="http://schemas.microsoft.com/office/drawing/2014/main" id="{BE00CC98-6ED2-4483-89DE-DF5D63100C35}"/>
              </a:ext>
            </a:extLst>
          </p:cNvPr>
          <p:cNvCxnSpPr>
            <a:cxnSpLocks/>
          </p:cNvCxnSpPr>
          <p:nvPr/>
        </p:nvCxnSpPr>
        <p:spPr>
          <a:xfrm>
            <a:off x="3628582" y="5006361"/>
            <a:ext cx="263747" cy="156770"/>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6DCFE50-F80E-4FB2-8A23-9E6464A672F5}"/>
              </a:ext>
            </a:extLst>
          </p:cNvPr>
          <p:cNvSpPr/>
          <p:nvPr/>
        </p:nvSpPr>
        <p:spPr>
          <a:xfrm>
            <a:off x="2127565" y="4854510"/>
            <a:ext cx="1513018"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Spanker boom</a:t>
            </a:r>
          </a:p>
        </p:txBody>
      </p:sp>
      <p:cxnSp>
        <p:nvCxnSpPr>
          <p:cNvPr id="38" name="Straight Arrow Connector 37">
            <a:extLst>
              <a:ext uri="{FF2B5EF4-FFF2-40B4-BE49-F238E27FC236}">
                <a16:creationId xmlns:a16="http://schemas.microsoft.com/office/drawing/2014/main" id="{6AB9AA95-2CCA-4ECC-A487-9F7EDEE5195C}"/>
              </a:ext>
            </a:extLst>
          </p:cNvPr>
          <p:cNvCxnSpPr>
            <a:cxnSpLocks/>
          </p:cNvCxnSpPr>
          <p:nvPr/>
        </p:nvCxnSpPr>
        <p:spPr>
          <a:xfrm>
            <a:off x="4202771" y="2487746"/>
            <a:ext cx="305855" cy="81432"/>
          </a:xfrm>
          <a:prstGeom prst="straightConnector1">
            <a:avLst/>
          </a:prstGeom>
          <a:ln w="38100">
            <a:solidFill>
              <a:srgbClr val="BC0105"/>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B82AEBA-EB72-4A2F-A31F-900D43B9A4CF}"/>
              </a:ext>
            </a:extLst>
          </p:cNvPr>
          <p:cNvSpPr/>
          <p:nvPr/>
        </p:nvSpPr>
        <p:spPr>
          <a:xfrm>
            <a:off x="3078396" y="2340299"/>
            <a:ext cx="1124375" cy="308621"/>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mainmast</a:t>
            </a:r>
          </a:p>
        </p:txBody>
      </p:sp>
    </p:spTree>
    <p:extLst>
      <p:ext uri="{BB962C8B-B14F-4D97-AF65-F5344CB8AC3E}">
        <p14:creationId xmlns:p14="http://schemas.microsoft.com/office/powerpoint/2010/main" val="38869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0C34ED8-7B0D-4D3B-ADC6-4C4945CCC0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10" r="2159" b="605"/>
          <a:stretch/>
        </p:blipFill>
        <p:spPr>
          <a:xfrm>
            <a:off x="2729515" y="2956958"/>
            <a:ext cx="1711104" cy="1711104"/>
          </a:xfrm>
          <a:prstGeom prst="flowChartConnector">
            <a:avLst/>
          </a:prstGeom>
        </p:spPr>
      </p:pic>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90593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Pirates not only stole loot and treasure from other ships, they also stole the ships as well! So pirates used any ships they could get their hands on. However, they did tend to favour the following vessels…</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Types of Pirate Ships</a:t>
            </a:r>
          </a:p>
        </p:txBody>
      </p:sp>
      <p:sp>
        <p:nvSpPr>
          <p:cNvPr id="24" name="Oval 23">
            <a:extLst>
              <a:ext uri="{FF2B5EF4-FFF2-40B4-BE49-F238E27FC236}">
                <a16:creationId xmlns:a16="http://schemas.microsoft.com/office/drawing/2014/main" id="{27A6FA98-CC6C-4D70-9D0A-4755552F63C7}"/>
              </a:ext>
            </a:extLst>
          </p:cNvPr>
          <p:cNvSpPr/>
          <p:nvPr/>
        </p:nvSpPr>
        <p:spPr>
          <a:xfrm>
            <a:off x="755650" y="2978591"/>
            <a:ext cx="1711104" cy="1711104"/>
          </a:xfrm>
          <a:prstGeom prst="ellipse">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D069278-188C-404E-B0E3-141B493E7625}"/>
              </a:ext>
            </a:extLst>
          </p:cNvPr>
          <p:cNvSpPr/>
          <p:nvPr/>
        </p:nvSpPr>
        <p:spPr>
          <a:xfrm>
            <a:off x="6677246" y="2978591"/>
            <a:ext cx="1711104" cy="1711104"/>
          </a:xfrm>
          <a:prstGeom prst="ellipse">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115854E-6BEE-43FF-8EEA-9D619CEDCCB0}"/>
              </a:ext>
            </a:extLst>
          </p:cNvPr>
          <p:cNvSpPr/>
          <p:nvPr/>
        </p:nvSpPr>
        <p:spPr>
          <a:xfrm>
            <a:off x="4703380" y="2978591"/>
            <a:ext cx="1711104" cy="1711104"/>
          </a:xfrm>
          <a:prstGeom prst="ellipse">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9A22C24-F690-4ABB-99A9-C8E86D629097}"/>
              </a:ext>
            </a:extLst>
          </p:cNvPr>
          <p:cNvSpPr/>
          <p:nvPr/>
        </p:nvSpPr>
        <p:spPr>
          <a:xfrm>
            <a:off x="2729515" y="2978591"/>
            <a:ext cx="1711104" cy="171110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A60DE098-961C-48FF-A244-D3F195CFAF6B}"/>
              </a:ext>
            </a:extLst>
          </p:cNvPr>
          <p:cNvSpPr/>
          <p:nvPr/>
        </p:nvSpPr>
        <p:spPr>
          <a:xfrm>
            <a:off x="1171949" y="4757302"/>
            <a:ext cx="878501" cy="3499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sloop</a:t>
            </a:r>
          </a:p>
        </p:txBody>
      </p:sp>
      <p:sp>
        <p:nvSpPr>
          <p:cNvPr id="48" name="Rectangle 47">
            <a:extLst>
              <a:ext uri="{FF2B5EF4-FFF2-40B4-BE49-F238E27FC236}">
                <a16:creationId xmlns:a16="http://schemas.microsoft.com/office/drawing/2014/main" id="{C74B8ED3-E9B7-472A-8C95-76D3DEC8AF6D}"/>
              </a:ext>
            </a:extLst>
          </p:cNvPr>
          <p:cNvSpPr/>
          <p:nvPr/>
        </p:nvSpPr>
        <p:spPr>
          <a:xfrm>
            <a:off x="2876340" y="4757301"/>
            <a:ext cx="1426185" cy="3499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brigantine</a:t>
            </a:r>
          </a:p>
        </p:txBody>
      </p:sp>
      <p:sp>
        <p:nvSpPr>
          <p:cNvPr id="49" name="Rectangle 48">
            <a:extLst>
              <a:ext uri="{FF2B5EF4-FFF2-40B4-BE49-F238E27FC236}">
                <a16:creationId xmlns:a16="http://schemas.microsoft.com/office/drawing/2014/main" id="{C8DFBE06-CAFF-4217-A231-6E69246792B1}"/>
              </a:ext>
            </a:extLst>
          </p:cNvPr>
          <p:cNvSpPr/>
          <p:nvPr/>
        </p:nvSpPr>
        <p:spPr>
          <a:xfrm>
            <a:off x="4850211" y="4757300"/>
            <a:ext cx="1426185" cy="3499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schooner</a:t>
            </a:r>
          </a:p>
        </p:txBody>
      </p:sp>
      <p:sp>
        <p:nvSpPr>
          <p:cNvPr id="50" name="Rectangle 49">
            <a:extLst>
              <a:ext uri="{FF2B5EF4-FFF2-40B4-BE49-F238E27FC236}">
                <a16:creationId xmlns:a16="http://schemas.microsoft.com/office/drawing/2014/main" id="{C3C93C23-253D-4F0F-9D50-280E3B766090}"/>
              </a:ext>
            </a:extLst>
          </p:cNvPr>
          <p:cNvSpPr/>
          <p:nvPr/>
        </p:nvSpPr>
        <p:spPr>
          <a:xfrm>
            <a:off x="6824082" y="4757299"/>
            <a:ext cx="1426185" cy="3499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600" dirty="0">
                <a:solidFill>
                  <a:schemeClr val="tx1"/>
                </a:solidFill>
                <a:latin typeface="Twinkl" pitchFamily="50" charset="0"/>
              </a:rPr>
              <a:t>square-rigger</a:t>
            </a:r>
          </a:p>
        </p:txBody>
      </p:sp>
      <p:sp>
        <p:nvSpPr>
          <p:cNvPr id="51" name="Rectangle 50">
            <a:extLst>
              <a:ext uri="{FF2B5EF4-FFF2-40B4-BE49-F238E27FC236}">
                <a16:creationId xmlns:a16="http://schemas.microsoft.com/office/drawing/2014/main" id="{7B7FE280-8191-412F-B478-5A6E6B369ECA}"/>
              </a:ext>
            </a:extLst>
          </p:cNvPr>
          <p:cNvSpPr/>
          <p:nvPr/>
        </p:nvSpPr>
        <p:spPr>
          <a:xfrm>
            <a:off x="755650" y="5742848"/>
            <a:ext cx="7632700" cy="3499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Let’s look at these ships in more detail…</a:t>
            </a:r>
          </a:p>
        </p:txBody>
      </p:sp>
      <p:sp>
        <p:nvSpPr>
          <p:cNvPr id="52" name="Rectangle 51">
            <a:extLst>
              <a:ext uri="{FF2B5EF4-FFF2-40B4-BE49-F238E27FC236}">
                <a16:creationId xmlns:a16="http://schemas.microsoft.com/office/drawing/2014/main" id="{4416B4F9-EE07-4F52-B3AB-965F5C952074}"/>
              </a:ext>
            </a:extLst>
          </p:cNvPr>
          <p:cNvSpPr/>
          <p:nvPr/>
        </p:nvSpPr>
        <p:spPr>
          <a:xfrm>
            <a:off x="6746286" y="5742845"/>
            <a:ext cx="1642064" cy="34997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Let’s Look…</a:t>
            </a:r>
          </a:p>
        </p:txBody>
      </p:sp>
      <p:pic>
        <p:nvPicPr>
          <p:cNvPr id="23" name="Picture 22">
            <a:extLst>
              <a:ext uri="{FF2B5EF4-FFF2-40B4-BE49-F238E27FC236}">
                <a16:creationId xmlns:a16="http://schemas.microsoft.com/office/drawing/2014/main" id="{87B83A9B-C8E3-4674-BA08-2A035BC78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667" y="2927282"/>
            <a:ext cx="1599402" cy="1766998"/>
          </a:xfrm>
          <a:prstGeom prst="rect">
            <a:avLst/>
          </a:prstGeom>
        </p:spPr>
      </p:pic>
      <p:pic>
        <p:nvPicPr>
          <p:cNvPr id="3" name="Picture 2">
            <a:extLst>
              <a:ext uri="{FF2B5EF4-FFF2-40B4-BE49-F238E27FC236}">
                <a16:creationId xmlns:a16="http://schemas.microsoft.com/office/drawing/2014/main" id="{836EC220-8545-4A3F-B712-FE0871536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73" y="2946785"/>
            <a:ext cx="2370067" cy="1675911"/>
          </a:xfrm>
          <a:prstGeom prst="rect">
            <a:avLst/>
          </a:prstGeom>
        </p:spPr>
      </p:pic>
      <p:pic>
        <p:nvPicPr>
          <p:cNvPr id="25" name="Picture 24">
            <a:extLst>
              <a:ext uri="{FF2B5EF4-FFF2-40B4-BE49-F238E27FC236}">
                <a16:creationId xmlns:a16="http://schemas.microsoft.com/office/drawing/2014/main" id="{D16790AD-05AF-4BBE-91AD-E833AD2F9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892" y="2927282"/>
            <a:ext cx="2769399" cy="1958285"/>
          </a:xfrm>
          <a:prstGeom prst="rect">
            <a:avLst/>
          </a:prstGeom>
        </p:spPr>
      </p:pic>
    </p:spTree>
    <p:extLst>
      <p:ext uri="{BB962C8B-B14F-4D97-AF65-F5344CB8AC3E}">
        <p14:creationId xmlns:p14="http://schemas.microsoft.com/office/powerpoint/2010/main" val="357810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9162E-D291-4634-81B0-CD7AC60511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2906933" y="2725825"/>
            <a:ext cx="3330134" cy="3330134"/>
          </a:xfrm>
          <a:prstGeom prst="flowChartConnector">
            <a:avLst/>
          </a:prstGeom>
        </p:spPr>
      </p:pic>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6370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The sloop was one of the quickest ships available and that’s why pirates liked them. Quick enough to out sail the enemy and good in shallow waters.</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A Sloop</a:t>
            </a:r>
          </a:p>
        </p:txBody>
      </p:sp>
      <p:sp>
        <p:nvSpPr>
          <p:cNvPr id="37" name="Oval 36">
            <a:extLst>
              <a:ext uri="{FF2B5EF4-FFF2-40B4-BE49-F238E27FC236}">
                <a16:creationId xmlns:a16="http://schemas.microsoft.com/office/drawing/2014/main" id="{D9CD912B-1105-4F9D-9A40-2F060B1A4EE9}"/>
              </a:ext>
            </a:extLst>
          </p:cNvPr>
          <p:cNvSpPr/>
          <p:nvPr/>
        </p:nvSpPr>
        <p:spPr>
          <a:xfrm>
            <a:off x="2906935" y="2725825"/>
            <a:ext cx="3330134" cy="333013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258947C-9EA0-43B9-A7B1-AC5ADB699A3D}"/>
              </a:ext>
            </a:extLst>
          </p:cNvPr>
          <p:cNvSpPr/>
          <p:nvPr/>
        </p:nvSpPr>
        <p:spPr>
          <a:xfrm>
            <a:off x="755650" y="2725825"/>
            <a:ext cx="1498662" cy="343300"/>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400" dirty="0">
                <a:solidFill>
                  <a:schemeClr val="tx1"/>
                </a:solidFill>
                <a:latin typeface="Twinkl" pitchFamily="50" charset="0"/>
              </a:rPr>
              <a:t>One Mast</a:t>
            </a:r>
          </a:p>
        </p:txBody>
      </p:sp>
      <p:sp>
        <p:nvSpPr>
          <p:cNvPr id="41" name="Rectangle 40">
            <a:extLst>
              <a:ext uri="{FF2B5EF4-FFF2-40B4-BE49-F238E27FC236}">
                <a16:creationId xmlns:a16="http://schemas.microsoft.com/office/drawing/2014/main" id="{2A0636F8-A5C5-4B10-B662-624E6606D046}"/>
              </a:ext>
            </a:extLst>
          </p:cNvPr>
          <p:cNvSpPr/>
          <p:nvPr/>
        </p:nvSpPr>
        <p:spPr>
          <a:xfrm>
            <a:off x="6437014" y="2725825"/>
            <a:ext cx="1951336" cy="850294"/>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r>
              <a:rPr lang="en-GB" sz="1400" dirty="0">
                <a:solidFill>
                  <a:schemeClr val="tx1"/>
                </a:solidFill>
                <a:latin typeface="Twinkl" pitchFamily="50" charset="0"/>
              </a:rPr>
              <a:t>A small boat, which meant it was easier to hide.</a:t>
            </a:r>
          </a:p>
        </p:txBody>
      </p:sp>
      <p:sp>
        <p:nvSpPr>
          <p:cNvPr id="42" name="Rectangle 41">
            <a:extLst>
              <a:ext uri="{FF2B5EF4-FFF2-40B4-BE49-F238E27FC236}">
                <a16:creationId xmlns:a16="http://schemas.microsoft.com/office/drawing/2014/main" id="{81CA00EB-1F7D-4193-8896-7373C2B3A4E4}"/>
              </a:ext>
            </a:extLst>
          </p:cNvPr>
          <p:cNvSpPr/>
          <p:nvPr/>
        </p:nvSpPr>
        <p:spPr>
          <a:xfrm>
            <a:off x="755650" y="3560202"/>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could hold around 75 pirates and 10 cannons.</a:t>
            </a:r>
          </a:p>
        </p:txBody>
      </p:sp>
      <p:sp>
        <p:nvSpPr>
          <p:cNvPr id="43" name="Rectangle 42">
            <a:extLst>
              <a:ext uri="{FF2B5EF4-FFF2-40B4-BE49-F238E27FC236}">
                <a16:creationId xmlns:a16="http://schemas.microsoft.com/office/drawing/2014/main" id="{6F56671F-42BF-4C81-8B8E-89EFE2B722C5}"/>
              </a:ext>
            </a:extLst>
          </p:cNvPr>
          <p:cNvSpPr/>
          <p:nvPr/>
        </p:nvSpPr>
        <p:spPr>
          <a:xfrm>
            <a:off x="755650" y="4986405"/>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was shallow so it could sail in shallow waters.</a:t>
            </a:r>
          </a:p>
        </p:txBody>
      </p:sp>
      <p:sp>
        <p:nvSpPr>
          <p:cNvPr id="44" name="Rectangle 43">
            <a:extLst>
              <a:ext uri="{FF2B5EF4-FFF2-40B4-BE49-F238E27FC236}">
                <a16:creationId xmlns:a16="http://schemas.microsoft.com/office/drawing/2014/main" id="{CACE9B97-5C67-45E8-B0D9-861D9AE5F197}"/>
              </a:ext>
            </a:extLst>
          </p:cNvPr>
          <p:cNvSpPr/>
          <p:nvPr/>
        </p:nvSpPr>
        <p:spPr>
          <a:xfrm>
            <a:off x="6437014" y="5468293"/>
            <a:ext cx="1951336" cy="607157"/>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It had a top speed of 11 knots.</a:t>
            </a:r>
          </a:p>
        </p:txBody>
      </p:sp>
      <p:sp>
        <p:nvSpPr>
          <p:cNvPr id="45" name="Rectangle 44">
            <a:extLst>
              <a:ext uri="{FF2B5EF4-FFF2-40B4-BE49-F238E27FC236}">
                <a16:creationId xmlns:a16="http://schemas.microsoft.com/office/drawing/2014/main" id="{96CC10F2-A101-480B-A3CE-004D096047AC}"/>
              </a:ext>
            </a:extLst>
          </p:cNvPr>
          <p:cNvSpPr/>
          <p:nvPr/>
        </p:nvSpPr>
        <p:spPr>
          <a:xfrm>
            <a:off x="6437014" y="4218627"/>
            <a:ext cx="1951336" cy="607158"/>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super-long bowsprit for speed</a:t>
            </a:r>
          </a:p>
        </p:txBody>
      </p:sp>
      <p:pic>
        <p:nvPicPr>
          <p:cNvPr id="13" name="Picture 12">
            <a:extLst>
              <a:ext uri="{FF2B5EF4-FFF2-40B4-BE49-F238E27FC236}">
                <a16:creationId xmlns:a16="http://schemas.microsoft.com/office/drawing/2014/main" id="{884FD060-E089-458A-854E-92F1E516D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6188" y="2894241"/>
            <a:ext cx="3640214" cy="2574052"/>
          </a:xfrm>
          <a:prstGeom prst="rect">
            <a:avLst/>
          </a:prstGeom>
        </p:spPr>
      </p:pic>
    </p:spTree>
    <p:extLst>
      <p:ext uri="{BB962C8B-B14F-4D97-AF65-F5344CB8AC3E}">
        <p14:creationId xmlns:p14="http://schemas.microsoft.com/office/powerpoint/2010/main" val="37677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A933F84-0DC5-4993-A074-86FEB1BCBE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2906933" y="2725825"/>
            <a:ext cx="3330134" cy="3330134"/>
          </a:xfrm>
          <a:prstGeom prst="flowChartConnector">
            <a:avLst/>
          </a:prstGeom>
        </p:spPr>
      </p:pic>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6370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Very similar to the sloop. It was known for its speed and its small size which made it good for hiding.</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A Schooner</a:t>
            </a:r>
          </a:p>
        </p:txBody>
      </p:sp>
      <p:sp>
        <p:nvSpPr>
          <p:cNvPr id="37" name="Oval 36">
            <a:extLst>
              <a:ext uri="{FF2B5EF4-FFF2-40B4-BE49-F238E27FC236}">
                <a16:creationId xmlns:a16="http://schemas.microsoft.com/office/drawing/2014/main" id="{D9CD912B-1105-4F9D-9A40-2F060B1A4EE9}"/>
              </a:ext>
            </a:extLst>
          </p:cNvPr>
          <p:cNvSpPr/>
          <p:nvPr/>
        </p:nvSpPr>
        <p:spPr>
          <a:xfrm>
            <a:off x="2906935" y="2725825"/>
            <a:ext cx="3330134" cy="333013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258947C-9EA0-43B9-A7B1-AC5ADB699A3D}"/>
              </a:ext>
            </a:extLst>
          </p:cNvPr>
          <p:cNvSpPr/>
          <p:nvPr/>
        </p:nvSpPr>
        <p:spPr>
          <a:xfrm>
            <a:off x="755650" y="2725825"/>
            <a:ext cx="1498662" cy="343300"/>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400" dirty="0">
                <a:solidFill>
                  <a:schemeClr val="tx1"/>
                </a:solidFill>
                <a:latin typeface="Twinkl" pitchFamily="50" charset="0"/>
              </a:rPr>
              <a:t>two masts</a:t>
            </a:r>
          </a:p>
        </p:txBody>
      </p:sp>
      <p:sp>
        <p:nvSpPr>
          <p:cNvPr id="41" name="Rectangle 40">
            <a:extLst>
              <a:ext uri="{FF2B5EF4-FFF2-40B4-BE49-F238E27FC236}">
                <a16:creationId xmlns:a16="http://schemas.microsoft.com/office/drawing/2014/main" id="{2A0636F8-A5C5-4B10-B662-624E6606D046}"/>
              </a:ext>
            </a:extLst>
          </p:cNvPr>
          <p:cNvSpPr/>
          <p:nvPr/>
        </p:nvSpPr>
        <p:spPr>
          <a:xfrm>
            <a:off x="6437014" y="2725825"/>
            <a:ext cx="1951336" cy="850294"/>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Larger than a sloop but it was still small enough to hide.</a:t>
            </a:r>
          </a:p>
        </p:txBody>
      </p:sp>
      <p:sp>
        <p:nvSpPr>
          <p:cNvPr id="42" name="Rectangle 41">
            <a:extLst>
              <a:ext uri="{FF2B5EF4-FFF2-40B4-BE49-F238E27FC236}">
                <a16:creationId xmlns:a16="http://schemas.microsoft.com/office/drawing/2014/main" id="{81CA00EB-1F7D-4193-8896-7373C2B3A4E4}"/>
              </a:ext>
            </a:extLst>
          </p:cNvPr>
          <p:cNvSpPr/>
          <p:nvPr/>
        </p:nvSpPr>
        <p:spPr>
          <a:xfrm>
            <a:off x="755650" y="3560202"/>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could hold around 75 pirates and 10 cannons.</a:t>
            </a:r>
          </a:p>
        </p:txBody>
      </p:sp>
      <p:sp>
        <p:nvSpPr>
          <p:cNvPr id="43" name="Rectangle 42">
            <a:extLst>
              <a:ext uri="{FF2B5EF4-FFF2-40B4-BE49-F238E27FC236}">
                <a16:creationId xmlns:a16="http://schemas.microsoft.com/office/drawing/2014/main" id="{6F56671F-42BF-4C81-8B8E-89EFE2B722C5}"/>
              </a:ext>
            </a:extLst>
          </p:cNvPr>
          <p:cNvSpPr/>
          <p:nvPr/>
        </p:nvSpPr>
        <p:spPr>
          <a:xfrm>
            <a:off x="755650" y="4986405"/>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was shallow so it could sail in shallow waters.</a:t>
            </a:r>
          </a:p>
        </p:txBody>
      </p:sp>
      <p:sp>
        <p:nvSpPr>
          <p:cNvPr id="44" name="Rectangle 43">
            <a:extLst>
              <a:ext uri="{FF2B5EF4-FFF2-40B4-BE49-F238E27FC236}">
                <a16:creationId xmlns:a16="http://schemas.microsoft.com/office/drawing/2014/main" id="{CACE9B97-5C67-45E8-B0D9-861D9AE5F197}"/>
              </a:ext>
            </a:extLst>
          </p:cNvPr>
          <p:cNvSpPr/>
          <p:nvPr/>
        </p:nvSpPr>
        <p:spPr>
          <a:xfrm>
            <a:off x="6437014" y="5468293"/>
            <a:ext cx="1951336" cy="607157"/>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It had a top speed of 11 knots.</a:t>
            </a:r>
          </a:p>
        </p:txBody>
      </p:sp>
      <p:sp>
        <p:nvSpPr>
          <p:cNvPr id="45" name="Rectangle 44">
            <a:extLst>
              <a:ext uri="{FF2B5EF4-FFF2-40B4-BE49-F238E27FC236}">
                <a16:creationId xmlns:a16="http://schemas.microsoft.com/office/drawing/2014/main" id="{96CC10F2-A101-480B-A3CE-004D096047AC}"/>
              </a:ext>
            </a:extLst>
          </p:cNvPr>
          <p:cNvSpPr/>
          <p:nvPr/>
        </p:nvSpPr>
        <p:spPr>
          <a:xfrm>
            <a:off x="6437014" y="4218627"/>
            <a:ext cx="1951336" cy="607158"/>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long bowsprit for speed</a:t>
            </a:r>
          </a:p>
        </p:txBody>
      </p:sp>
      <p:pic>
        <p:nvPicPr>
          <p:cNvPr id="3" name="Picture 2">
            <a:extLst>
              <a:ext uri="{FF2B5EF4-FFF2-40B4-BE49-F238E27FC236}">
                <a16:creationId xmlns:a16="http://schemas.microsoft.com/office/drawing/2014/main" id="{E2B6A1AD-37EC-4859-9EA4-A38DB539B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933" y="2324189"/>
            <a:ext cx="3429508" cy="3788875"/>
          </a:xfrm>
          <a:prstGeom prst="rect">
            <a:avLst/>
          </a:prstGeom>
        </p:spPr>
      </p:pic>
    </p:spTree>
    <p:extLst>
      <p:ext uri="{BB962C8B-B14F-4D97-AF65-F5344CB8AC3E}">
        <p14:creationId xmlns:p14="http://schemas.microsoft.com/office/powerpoint/2010/main" val="197093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7E5155-432E-44D8-8A1D-590EFB8887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10" r="2159" b="605"/>
          <a:stretch/>
        </p:blipFill>
        <p:spPr>
          <a:xfrm>
            <a:off x="2906933" y="2725825"/>
            <a:ext cx="3330133" cy="3330133"/>
          </a:xfrm>
          <a:prstGeom prst="flowChartConnector">
            <a:avLst/>
          </a:prstGeom>
        </p:spPr>
      </p:pic>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6370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Larger than the sloop and the schooner, a brigantine had more room and was more powerful.</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A Brigantine</a:t>
            </a:r>
          </a:p>
        </p:txBody>
      </p:sp>
      <p:sp>
        <p:nvSpPr>
          <p:cNvPr id="37" name="Oval 36">
            <a:extLst>
              <a:ext uri="{FF2B5EF4-FFF2-40B4-BE49-F238E27FC236}">
                <a16:creationId xmlns:a16="http://schemas.microsoft.com/office/drawing/2014/main" id="{D9CD912B-1105-4F9D-9A40-2F060B1A4EE9}"/>
              </a:ext>
            </a:extLst>
          </p:cNvPr>
          <p:cNvSpPr/>
          <p:nvPr/>
        </p:nvSpPr>
        <p:spPr>
          <a:xfrm>
            <a:off x="2906935" y="2725825"/>
            <a:ext cx="3330134" cy="333013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258947C-9EA0-43B9-A7B1-AC5ADB699A3D}"/>
              </a:ext>
            </a:extLst>
          </p:cNvPr>
          <p:cNvSpPr/>
          <p:nvPr/>
        </p:nvSpPr>
        <p:spPr>
          <a:xfrm>
            <a:off x="755650" y="2762770"/>
            <a:ext cx="1498662" cy="343300"/>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400" dirty="0">
                <a:solidFill>
                  <a:schemeClr val="tx1"/>
                </a:solidFill>
                <a:latin typeface="Twinkl" pitchFamily="50" charset="0"/>
              </a:rPr>
              <a:t>two masts</a:t>
            </a:r>
          </a:p>
        </p:txBody>
      </p:sp>
      <p:sp>
        <p:nvSpPr>
          <p:cNvPr id="41" name="Rectangle 40">
            <a:extLst>
              <a:ext uri="{FF2B5EF4-FFF2-40B4-BE49-F238E27FC236}">
                <a16:creationId xmlns:a16="http://schemas.microsoft.com/office/drawing/2014/main" id="{2A0636F8-A5C5-4B10-B662-624E6606D046}"/>
              </a:ext>
            </a:extLst>
          </p:cNvPr>
          <p:cNvSpPr/>
          <p:nvPr/>
        </p:nvSpPr>
        <p:spPr>
          <a:xfrm>
            <a:off x="6437014" y="2725825"/>
            <a:ext cx="1951336" cy="850294"/>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excellent steering and handling</a:t>
            </a:r>
          </a:p>
        </p:txBody>
      </p:sp>
      <p:sp>
        <p:nvSpPr>
          <p:cNvPr id="42" name="Rectangle 41">
            <a:extLst>
              <a:ext uri="{FF2B5EF4-FFF2-40B4-BE49-F238E27FC236}">
                <a16:creationId xmlns:a16="http://schemas.microsoft.com/office/drawing/2014/main" id="{81CA00EB-1F7D-4193-8896-7373C2B3A4E4}"/>
              </a:ext>
            </a:extLst>
          </p:cNvPr>
          <p:cNvSpPr/>
          <p:nvPr/>
        </p:nvSpPr>
        <p:spPr>
          <a:xfrm>
            <a:off x="755650" y="3560202"/>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could hold around 125 pirates and 120 cannons.</a:t>
            </a:r>
          </a:p>
        </p:txBody>
      </p:sp>
      <p:sp>
        <p:nvSpPr>
          <p:cNvPr id="44" name="Rectangle 43">
            <a:extLst>
              <a:ext uri="{FF2B5EF4-FFF2-40B4-BE49-F238E27FC236}">
                <a16:creationId xmlns:a16="http://schemas.microsoft.com/office/drawing/2014/main" id="{CACE9B97-5C67-45E8-B0D9-861D9AE5F197}"/>
              </a:ext>
            </a:extLst>
          </p:cNvPr>
          <p:cNvSpPr/>
          <p:nvPr/>
        </p:nvSpPr>
        <p:spPr>
          <a:xfrm>
            <a:off x="6437014" y="5468293"/>
            <a:ext cx="1951336" cy="607157"/>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It had a top speed of over 11 knots.</a:t>
            </a:r>
          </a:p>
        </p:txBody>
      </p:sp>
      <p:sp>
        <p:nvSpPr>
          <p:cNvPr id="45" name="Rectangle 44">
            <a:extLst>
              <a:ext uri="{FF2B5EF4-FFF2-40B4-BE49-F238E27FC236}">
                <a16:creationId xmlns:a16="http://schemas.microsoft.com/office/drawing/2014/main" id="{96CC10F2-A101-480B-A3CE-004D096047AC}"/>
              </a:ext>
            </a:extLst>
          </p:cNvPr>
          <p:cNvSpPr/>
          <p:nvPr/>
        </p:nvSpPr>
        <p:spPr>
          <a:xfrm>
            <a:off x="6437014" y="4218627"/>
            <a:ext cx="1951336" cy="607158"/>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square-rigged foremast</a:t>
            </a:r>
          </a:p>
        </p:txBody>
      </p:sp>
    </p:spTree>
    <p:extLst>
      <p:ext uri="{BB962C8B-B14F-4D97-AF65-F5344CB8AC3E}">
        <p14:creationId xmlns:p14="http://schemas.microsoft.com/office/powerpoint/2010/main" val="2920960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D46F08-8C1B-470C-B646-9E6153A1D8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2906933" y="2725825"/>
            <a:ext cx="3330134" cy="3330134"/>
          </a:xfrm>
          <a:prstGeom prst="flowChartConnector">
            <a:avLst/>
          </a:prstGeom>
        </p:spPr>
      </p:pic>
      <p:sp>
        <p:nvSpPr>
          <p:cNvPr id="10" name="Rectangle 9">
            <a:extLst>
              <a:ext uri="{FF2B5EF4-FFF2-40B4-BE49-F238E27FC236}">
                <a16:creationId xmlns:a16="http://schemas.microsoft.com/office/drawing/2014/main" id="{B84F7FC7-2A50-4BA5-B0AF-24FA433DC1CE}"/>
              </a:ext>
            </a:extLst>
          </p:cNvPr>
          <p:cNvSpPr/>
          <p:nvPr/>
        </p:nvSpPr>
        <p:spPr>
          <a:xfrm>
            <a:off x="755651" y="1830059"/>
            <a:ext cx="7632700" cy="6370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600" dirty="0">
                <a:solidFill>
                  <a:schemeClr val="tx1"/>
                </a:solidFill>
                <a:latin typeface="Twinkl" pitchFamily="50" charset="0"/>
              </a:rPr>
              <a:t>A pirate ship made for showing off! A square-rigger is so named because of its masts and sails. It includes the ship types of barques, brigs and full-rigged ships.</a:t>
            </a:r>
          </a:p>
        </p:txBody>
      </p:sp>
      <p:sp>
        <p:nvSpPr>
          <p:cNvPr id="21" name="Title 20"/>
          <p:cNvSpPr>
            <a:spLocks noGrp="1"/>
          </p:cNvSpPr>
          <p:nvPr>
            <p:ph type="title"/>
          </p:nvPr>
        </p:nvSpPr>
        <p:spPr>
          <a:xfrm>
            <a:off x="434566" y="765175"/>
            <a:ext cx="8265814" cy="994306"/>
          </a:xfrm>
          <a:prstGeom prst="roundRect">
            <a:avLst>
              <a:gd name="adj" fmla="val 0"/>
            </a:avLst>
          </a:prstGeom>
          <a:solidFill>
            <a:srgbClr val="EBAF0F"/>
          </a:solidFill>
        </p:spPr>
        <p:txBody>
          <a:bodyPr/>
          <a:lstStyle/>
          <a:p>
            <a:r>
              <a:rPr lang="en-GB" sz="3600" dirty="0">
                <a:solidFill>
                  <a:schemeClr val="bg1"/>
                </a:solidFill>
                <a:latin typeface="+mn-lt"/>
              </a:rPr>
              <a:t>A Square-Rigger</a:t>
            </a:r>
          </a:p>
        </p:txBody>
      </p:sp>
      <p:sp>
        <p:nvSpPr>
          <p:cNvPr id="37" name="Oval 36">
            <a:extLst>
              <a:ext uri="{FF2B5EF4-FFF2-40B4-BE49-F238E27FC236}">
                <a16:creationId xmlns:a16="http://schemas.microsoft.com/office/drawing/2014/main" id="{D9CD912B-1105-4F9D-9A40-2F060B1A4EE9}"/>
              </a:ext>
            </a:extLst>
          </p:cNvPr>
          <p:cNvSpPr/>
          <p:nvPr/>
        </p:nvSpPr>
        <p:spPr>
          <a:xfrm>
            <a:off x="2906935" y="2725825"/>
            <a:ext cx="3330134" cy="3330134"/>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258947C-9EA0-43B9-A7B1-AC5ADB699A3D}"/>
              </a:ext>
            </a:extLst>
          </p:cNvPr>
          <p:cNvSpPr/>
          <p:nvPr/>
        </p:nvSpPr>
        <p:spPr>
          <a:xfrm>
            <a:off x="755650" y="2725825"/>
            <a:ext cx="1498662" cy="343300"/>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t"/>
          <a:lstStyle/>
          <a:p>
            <a:pPr algn="ctr"/>
            <a:r>
              <a:rPr lang="en-GB" sz="1400" dirty="0">
                <a:solidFill>
                  <a:schemeClr val="tx1"/>
                </a:solidFill>
                <a:latin typeface="Twinkl" pitchFamily="50" charset="0"/>
              </a:rPr>
              <a:t>three masts</a:t>
            </a:r>
          </a:p>
        </p:txBody>
      </p:sp>
      <p:sp>
        <p:nvSpPr>
          <p:cNvPr id="41" name="Rectangle 40">
            <a:extLst>
              <a:ext uri="{FF2B5EF4-FFF2-40B4-BE49-F238E27FC236}">
                <a16:creationId xmlns:a16="http://schemas.microsoft.com/office/drawing/2014/main" id="{2A0636F8-A5C5-4B10-B662-624E6606D046}"/>
              </a:ext>
            </a:extLst>
          </p:cNvPr>
          <p:cNvSpPr/>
          <p:nvPr/>
        </p:nvSpPr>
        <p:spPr>
          <a:xfrm>
            <a:off x="6437014" y="2725825"/>
            <a:ext cx="1951336" cy="637050"/>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A huge ship that would deter enemies. </a:t>
            </a:r>
          </a:p>
        </p:txBody>
      </p:sp>
      <p:sp>
        <p:nvSpPr>
          <p:cNvPr id="42" name="Rectangle 41">
            <a:extLst>
              <a:ext uri="{FF2B5EF4-FFF2-40B4-BE49-F238E27FC236}">
                <a16:creationId xmlns:a16="http://schemas.microsoft.com/office/drawing/2014/main" id="{81CA00EB-1F7D-4193-8896-7373C2B3A4E4}"/>
              </a:ext>
            </a:extLst>
          </p:cNvPr>
          <p:cNvSpPr/>
          <p:nvPr/>
        </p:nvSpPr>
        <p:spPr>
          <a:xfrm>
            <a:off x="755650" y="3560202"/>
            <a:ext cx="1498662" cy="1088679"/>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en-GB" sz="1400" dirty="0">
                <a:solidFill>
                  <a:schemeClr val="tx1"/>
                </a:solidFill>
                <a:latin typeface="Twinkl" pitchFamily="50" charset="0"/>
              </a:rPr>
              <a:t>It could hold around 125 pirates and 120 cannons.</a:t>
            </a:r>
          </a:p>
        </p:txBody>
      </p:sp>
      <p:sp>
        <p:nvSpPr>
          <p:cNvPr id="44" name="Rectangle 43">
            <a:extLst>
              <a:ext uri="{FF2B5EF4-FFF2-40B4-BE49-F238E27FC236}">
                <a16:creationId xmlns:a16="http://schemas.microsoft.com/office/drawing/2014/main" id="{CACE9B97-5C67-45E8-B0D9-861D9AE5F197}"/>
              </a:ext>
            </a:extLst>
          </p:cNvPr>
          <p:cNvSpPr/>
          <p:nvPr/>
        </p:nvSpPr>
        <p:spPr>
          <a:xfrm>
            <a:off x="6437014" y="5468293"/>
            <a:ext cx="1951336" cy="607157"/>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Extra room for cargo (and loot!)</a:t>
            </a:r>
          </a:p>
        </p:txBody>
      </p:sp>
      <p:sp>
        <p:nvSpPr>
          <p:cNvPr id="45" name="Rectangle 44">
            <a:extLst>
              <a:ext uri="{FF2B5EF4-FFF2-40B4-BE49-F238E27FC236}">
                <a16:creationId xmlns:a16="http://schemas.microsoft.com/office/drawing/2014/main" id="{96CC10F2-A101-480B-A3CE-004D096047AC}"/>
              </a:ext>
            </a:extLst>
          </p:cNvPr>
          <p:cNvSpPr/>
          <p:nvPr/>
        </p:nvSpPr>
        <p:spPr>
          <a:xfrm>
            <a:off x="6437014" y="4218627"/>
            <a:ext cx="1951336" cy="607158"/>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r>
              <a:rPr lang="en-GB" sz="1400" dirty="0">
                <a:solidFill>
                  <a:schemeClr val="tx1"/>
                </a:solidFill>
                <a:latin typeface="Twinkl" pitchFamily="50" charset="0"/>
              </a:rPr>
              <a:t>square sails hanging from the yardarms</a:t>
            </a:r>
          </a:p>
        </p:txBody>
      </p:sp>
      <p:pic>
        <p:nvPicPr>
          <p:cNvPr id="4" name="Picture 3">
            <a:extLst>
              <a:ext uri="{FF2B5EF4-FFF2-40B4-BE49-F238E27FC236}">
                <a16:creationId xmlns:a16="http://schemas.microsoft.com/office/drawing/2014/main" id="{FEEDDFC4-1FD2-4508-9A0E-7FE9EAD8F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517" y="2590000"/>
            <a:ext cx="5465035" cy="3864411"/>
          </a:xfrm>
          <a:prstGeom prst="rect">
            <a:avLst/>
          </a:prstGeom>
        </p:spPr>
      </p:pic>
    </p:spTree>
    <p:extLst>
      <p:ext uri="{BB962C8B-B14F-4D97-AF65-F5344CB8AC3E}">
        <p14:creationId xmlns:p14="http://schemas.microsoft.com/office/powerpoint/2010/main" val="3129639197"/>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160</TotalTime>
  <Words>551</Words>
  <Application>Microsoft Office PowerPoint</Application>
  <PresentationFormat>On-screen Show (4:3)</PresentationFormat>
  <Paragraphs>107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Twinkl</vt:lpstr>
      <vt:lpstr>Arial</vt:lpstr>
      <vt:lpstr>Office Theme</vt:lpstr>
      <vt:lpstr>PowerPoint Presentation</vt:lpstr>
      <vt:lpstr>What Is a Pirate?</vt:lpstr>
      <vt:lpstr>The Golden Age of Piracy</vt:lpstr>
      <vt:lpstr>Part of a Pirate Ship</vt:lpstr>
      <vt:lpstr>Types of Pirate Ships</vt:lpstr>
      <vt:lpstr>A Sloop</vt:lpstr>
      <vt:lpstr>A Schooner</vt:lpstr>
      <vt:lpstr>A Brigantine</vt:lpstr>
      <vt:lpstr>A Square-Rigger</vt:lpstr>
      <vt:lpstr>Famous Pirate Ships The Golden Hind</vt:lpstr>
      <vt:lpstr>Famous Pirate Ships Queen Anne’s Revenge</vt:lpstr>
      <vt:lpstr>Famous Pirate Ships Royal Fortune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Louise Bradford</cp:lastModifiedBy>
  <cp:revision>17</cp:revision>
  <dcterms:created xsi:type="dcterms:W3CDTF">2019-01-08T08:35:12Z</dcterms:created>
  <dcterms:modified xsi:type="dcterms:W3CDTF">2020-09-14T09:45:44Z</dcterms:modified>
</cp:coreProperties>
</file>